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7" r:id="rId3"/>
    <p:sldId id="333" r:id="rId4"/>
    <p:sldId id="334" r:id="rId5"/>
    <p:sldId id="335" r:id="rId6"/>
    <p:sldId id="348" r:id="rId7"/>
    <p:sldId id="336" r:id="rId8"/>
    <p:sldId id="342" r:id="rId9"/>
    <p:sldId id="337" r:id="rId10"/>
    <p:sldId id="338" r:id="rId11"/>
    <p:sldId id="339" r:id="rId12"/>
    <p:sldId id="340" r:id="rId13"/>
    <p:sldId id="341" r:id="rId14"/>
    <p:sldId id="354" r:id="rId15"/>
    <p:sldId id="355" r:id="rId16"/>
    <p:sldId id="356" r:id="rId17"/>
    <p:sldId id="357" r:id="rId18"/>
    <p:sldId id="344" r:id="rId19"/>
    <p:sldId id="345" r:id="rId20"/>
    <p:sldId id="346" r:id="rId21"/>
    <p:sldId id="347" r:id="rId22"/>
    <p:sldId id="350" r:id="rId23"/>
    <p:sldId id="358" r:id="rId24"/>
    <p:sldId id="332" r:id="rId25"/>
  </p:sldIdLst>
  <p:sldSz cx="12193588" cy="6858000"/>
  <p:notesSz cx="6858000" cy="9144000"/>
  <p:embeddedFontLst>
    <p:embeddedFont>
      <p:font typeface="Century Gothic" pitchFamily="34" charset="0"/>
      <p:regular r:id="rId28"/>
      <p:bold r:id="rId29"/>
      <p:italic r:id="rId30"/>
      <p:boldItalic r:id="rId31"/>
    </p:embeddedFont>
    <p:embeddedFont>
      <p:font typeface="微软雅黑" pitchFamily="34" charset="-122"/>
      <p:regular r:id="rId32"/>
      <p:bold r:id="rId33"/>
    </p:embeddedFont>
    <p:embeddedFont>
      <p:font typeface="Segoe UI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SimSun" pitchFamily="2" charset="-122"/>
      <p:regular r:id="rId42"/>
    </p:embeddedFont>
    <p:embeddedFont>
      <p:font typeface="Segoe UI Light" pitchFamily="34" charset="0"/>
      <p:regular r:id="rId43"/>
      <p:italic r:id="rId44"/>
    </p:embeddedFont>
  </p:embeddedFont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3"/>
    <a:srgbClr val="474B4F"/>
    <a:srgbClr val="868686"/>
    <a:srgbClr val="404040"/>
    <a:srgbClr val="626262"/>
    <a:srgbClr val="2A2A2A"/>
    <a:srgbClr val="1F1F1F"/>
    <a:srgbClr val="5A5A5A"/>
    <a:srgbClr val="414141"/>
    <a:srgbClr val="E73A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44" autoAdjust="0"/>
    <p:restoredTop sz="93308"/>
  </p:normalViewPr>
  <p:slideViewPr>
    <p:cSldViewPr snapToGrid="0" snapToObjects="1">
      <p:cViewPr>
        <p:scale>
          <a:sx n="66" d="100"/>
          <a:sy n="66" d="100"/>
        </p:scale>
        <p:origin x="-588" y="-144"/>
      </p:cViewPr>
      <p:guideLst>
        <p:guide orient="horz" pos="226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499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  <a:pPr/>
              <a:t>2017/4/20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47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" y="0"/>
            <a:ext cx="1219300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838" y="220471"/>
            <a:ext cx="1867921" cy="8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85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59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0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www.zkteco.me/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zkteco.me/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gif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hyperlink" Target="http://www.zkteco.me/" TargetMode="External"/><Relationship Id="rId21" Type="http://schemas.openxmlformats.org/officeDocument/2006/relationships/image" Target="../media/image69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jpe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zkteco.me/ZKTecoME/BioTime%206.0.2.133.rar" TargetMode="External"/><Relationship Id="rId4" Type="http://schemas.openxmlformats.org/officeDocument/2006/relationships/hyperlink" Target="http://80.227.52.78:8080/accounts/logi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zkteco.me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01533" y="2136531"/>
            <a:ext cx="5152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7200" b="1" dirty="0" err="1" smtClean="0">
                <a:solidFill>
                  <a:schemeClr val="bg1"/>
                </a:solidFill>
                <a:latin typeface="+mj-lt"/>
              </a:rPr>
              <a:t>BioTime</a:t>
            </a:r>
            <a:r>
              <a:rPr kumimoji="1" lang="en-US" altLang="zh-CN" sz="7200" b="1" dirty="0" smtClean="0">
                <a:solidFill>
                  <a:schemeClr val="bg1"/>
                </a:solidFill>
                <a:latin typeface="+mj-lt"/>
              </a:rPr>
              <a:t> 6.0</a:t>
            </a:r>
            <a:endParaRPr kumimoji="1" lang="zh-CN" altLang="en-US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7260" y="3491212"/>
            <a:ext cx="602640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Web-Based Time Attendance Software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453" y="257175"/>
            <a:ext cx="2174255" cy="10880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27460" y="3336860"/>
            <a:ext cx="634292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8643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Attendance Calculation &amp; Reports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7992207" y="2081854"/>
            <a:ext cx="3516924" cy="3135683"/>
            <a:chOff x="7526214" y="2508979"/>
            <a:chExt cx="3516924" cy="3135683"/>
          </a:xfrm>
          <a:solidFill>
            <a:srgbClr val="7AC143">
              <a:alpha val="28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7526214" y="2508979"/>
              <a:ext cx="3516924" cy="3135683"/>
            </a:xfrm>
            <a:prstGeom prst="roundRect">
              <a:avLst/>
            </a:prstGeom>
            <a:grpFill/>
            <a:ln w="28575">
              <a:solidFill>
                <a:srgbClr val="7AC143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54817" y="2831124"/>
              <a:ext cx="310368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The attendance reports are calculated easily and can be exported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in CSV, PDF, and XLS format.</a:t>
              </a:r>
              <a:endParaRPr lang="en-IN" altLang="en-US" sz="2200" dirty="0" smtClean="0">
                <a:latin typeface="+mj-lt"/>
                <a:sym typeface="Myriad Pro Light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37" y="1627476"/>
            <a:ext cx="6973871" cy="41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13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Flexible Shift Scheduling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7992207" y="2081854"/>
            <a:ext cx="3516924" cy="3135683"/>
            <a:chOff x="7526214" y="2508979"/>
            <a:chExt cx="3516924" cy="3135683"/>
          </a:xfrm>
          <a:solidFill>
            <a:srgbClr val="7AC143">
              <a:alpha val="28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7526214" y="2508979"/>
              <a:ext cx="3516924" cy="3135683"/>
            </a:xfrm>
            <a:prstGeom prst="roundRect">
              <a:avLst/>
            </a:prstGeom>
            <a:grpFill/>
            <a:ln w="28575">
              <a:solidFill>
                <a:srgbClr val="7AC143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54817" y="2831124"/>
              <a:ext cx="298938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en-US" sz="1800" dirty="0" smtClean="0">
                  <a:latin typeface="+mj-lt"/>
                  <a:sym typeface="Myriad Pro Light" pitchFamily="34" charset="0"/>
                </a:rPr>
                <a:t> Multiple Timetable</a:t>
              </a:r>
            </a:p>
            <a:p>
              <a:pPr>
                <a:buFont typeface="Arial" pitchFamily="34" charset="0"/>
                <a:buChar char="•"/>
              </a:pPr>
              <a:endParaRPr lang="en-US" altLang="en-US" sz="1800" dirty="0" smtClean="0">
                <a:latin typeface="+mj-lt"/>
                <a:sym typeface="Myriad Pro Light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en-US" sz="1800" dirty="0" smtClean="0">
                  <a:latin typeface="+mj-lt"/>
                  <a:sym typeface="Myriad Pro Light" pitchFamily="34" charset="0"/>
                </a:rPr>
                <a:t> Cross day (24 hours)    shift</a:t>
              </a:r>
            </a:p>
            <a:p>
              <a:pPr>
                <a:buFont typeface="Arial" pitchFamily="34" charset="0"/>
                <a:buChar char="•"/>
              </a:pPr>
              <a:endParaRPr lang="en-US" altLang="en-US" sz="1800" dirty="0" smtClean="0">
                <a:latin typeface="+mj-lt"/>
                <a:sym typeface="Myriad Pro Light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en-US" sz="1800" dirty="0" smtClean="0">
                  <a:latin typeface="+mj-lt"/>
                  <a:sym typeface="Myriad Pro Light" pitchFamily="34" charset="0"/>
                </a:rPr>
                <a:t> Shift Cycle</a:t>
              </a:r>
            </a:p>
            <a:p>
              <a:pPr>
                <a:buFont typeface="Arial" pitchFamily="34" charset="0"/>
                <a:buChar char="•"/>
              </a:pPr>
              <a:endParaRPr lang="en-US" altLang="en-US" sz="1800" dirty="0" smtClean="0">
                <a:latin typeface="+mj-lt"/>
                <a:sym typeface="Myriad Pro Light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en-US" sz="1800" dirty="0" smtClean="0">
                  <a:latin typeface="+mj-lt"/>
                  <a:sym typeface="Myriad Pro Light" pitchFamily="34" charset="0"/>
                </a:rPr>
                <a:t> Temporary Schedule </a:t>
              </a:r>
              <a:endParaRPr lang="en-US" altLang="en-US" sz="1800" dirty="0" smtClean="0">
                <a:latin typeface="+mj-lt"/>
                <a:sym typeface="Calibri" pitchFamily="34" charset="0"/>
              </a:endParaRPr>
            </a:p>
            <a:p>
              <a:r>
                <a:rPr lang="en-US" altLang="en-US" sz="1800" dirty="0" smtClean="0">
                  <a:latin typeface="+mj-lt"/>
                  <a:sym typeface="Myriad Pro Light" pitchFamily="34" charset="0"/>
                </a:rPr>
                <a:t> </a:t>
              </a:r>
              <a:endParaRPr lang="en-US" altLang="en-US" sz="1800" dirty="0">
                <a:latin typeface="+mj-lt"/>
                <a:sym typeface="Myriad Pro Light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50" y="1699076"/>
            <a:ext cx="6892536" cy="340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722" y="4759783"/>
            <a:ext cx="1516239" cy="13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3985" y="4759783"/>
            <a:ext cx="1259184" cy="14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10221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Multi-Location Centralized Management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99" y="1330929"/>
            <a:ext cx="10350893" cy="4937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774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All-in-One Attendance System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209" y="1540052"/>
            <a:ext cx="6569982" cy="41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27"/>
          <p:cNvGrpSpPr/>
          <p:nvPr/>
        </p:nvGrpSpPr>
        <p:grpSpPr>
          <a:xfrm>
            <a:off x="7992207" y="2081854"/>
            <a:ext cx="3516924" cy="3135683"/>
            <a:chOff x="7526214" y="2508979"/>
            <a:chExt cx="3516924" cy="3135683"/>
          </a:xfrm>
          <a:solidFill>
            <a:srgbClr val="7AC143">
              <a:alpha val="28000"/>
            </a:srgbClr>
          </a:solidFill>
        </p:grpSpPr>
        <p:sp>
          <p:nvSpPr>
            <p:cNvPr id="10" name="Rounded Rectangle 9"/>
            <p:cNvSpPr/>
            <p:nvPr/>
          </p:nvSpPr>
          <p:spPr>
            <a:xfrm>
              <a:off x="7526214" y="2508979"/>
              <a:ext cx="3516924" cy="3135683"/>
            </a:xfrm>
            <a:prstGeom prst="roundRect">
              <a:avLst/>
            </a:prstGeom>
            <a:grpFill/>
            <a:ln w="28575">
              <a:solidFill>
                <a:srgbClr val="7AC143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31722" y="2998559"/>
              <a:ext cx="341141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 Easy menu navigation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 User-friendly interface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 You can manage attendance, personnel, device, and payroll in one system.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949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err="1" smtClean="0">
                <a:solidFill>
                  <a:srgbClr val="7AC143"/>
                </a:solidFill>
              </a:rPr>
              <a:t>BioTime</a:t>
            </a:r>
            <a:r>
              <a:rPr kumimoji="1" lang="en-US" altLang="zh-CN" sz="4000" b="1" dirty="0" smtClean="0">
                <a:solidFill>
                  <a:srgbClr val="7AC143"/>
                </a:solidFill>
              </a:rPr>
              <a:t> 6.0 Sample Reports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9004" y="1148089"/>
            <a:ext cx="8789544" cy="5192757"/>
          </a:xfrm>
          <a:prstGeom prst="rect">
            <a:avLst/>
          </a:prstGeom>
          <a:noFill/>
          <a:ln w="9525">
            <a:solidFill>
              <a:srgbClr val="474B4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949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err="1" smtClean="0">
                <a:solidFill>
                  <a:srgbClr val="7AC143"/>
                </a:solidFill>
              </a:rPr>
              <a:t>BioTime</a:t>
            </a:r>
            <a:r>
              <a:rPr kumimoji="1" lang="en-US" altLang="zh-CN" sz="4000" b="1" dirty="0" smtClean="0">
                <a:solidFill>
                  <a:srgbClr val="7AC143"/>
                </a:solidFill>
              </a:rPr>
              <a:t> 6.0 Sample Reports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1677" y="1168153"/>
            <a:ext cx="7860735" cy="5257101"/>
          </a:xfrm>
          <a:prstGeom prst="rect">
            <a:avLst/>
          </a:prstGeom>
          <a:noFill/>
          <a:ln w="9525">
            <a:solidFill>
              <a:srgbClr val="474B4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949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err="1" smtClean="0">
                <a:solidFill>
                  <a:srgbClr val="7AC143"/>
                </a:solidFill>
              </a:rPr>
              <a:t>BioTime</a:t>
            </a:r>
            <a:r>
              <a:rPr kumimoji="1" lang="en-US" altLang="zh-CN" sz="4000" b="1" dirty="0" smtClean="0">
                <a:solidFill>
                  <a:srgbClr val="7AC143"/>
                </a:solidFill>
              </a:rPr>
              <a:t> 6.0 Sample Reports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9755" y="1081210"/>
            <a:ext cx="7859149" cy="3770657"/>
          </a:xfrm>
          <a:prstGeom prst="rect">
            <a:avLst/>
          </a:prstGeom>
          <a:noFill/>
          <a:ln w="9525">
            <a:solidFill>
              <a:srgbClr val="474B4F"/>
            </a:solidFill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442" y="5033101"/>
            <a:ext cx="7894567" cy="1297502"/>
          </a:xfrm>
          <a:prstGeom prst="rect">
            <a:avLst/>
          </a:prstGeom>
          <a:noFill/>
          <a:ln w="3175">
            <a:solidFill>
              <a:srgbClr val="474B4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949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err="1" smtClean="0">
                <a:solidFill>
                  <a:srgbClr val="7AC143"/>
                </a:solidFill>
              </a:rPr>
              <a:t>BioTime</a:t>
            </a:r>
            <a:r>
              <a:rPr kumimoji="1" lang="en-US" altLang="zh-CN" sz="4000" b="1" dirty="0" smtClean="0">
                <a:solidFill>
                  <a:srgbClr val="7AC143"/>
                </a:solidFill>
              </a:rPr>
              <a:t> 6.0 Sample Reports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881" y="1189051"/>
            <a:ext cx="9025889" cy="51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189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Technical Specification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1700213" y="1166813"/>
          <a:ext cx="8770937" cy="504031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09787"/>
                <a:gridCol w="6661150"/>
              </a:tblGrid>
              <a:tr h="528716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Items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Support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</a:tr>
              <a:tr h="803768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Templates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Palm / Finger Vein / Face / Fingerprint / RFID / Pin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768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Server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Windows 7,Windows 8/8.1,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Windows Server 2008/2012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3223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Networ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k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TCP/IP /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Wi-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Fi / GPRS / 3G / 4G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462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Protocol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Push SDK(Push Protocol)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462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Browser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IE 11+ / Firefox 27+ / Chrome 33+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1914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Data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base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MS SQL Server 2005/2008 (Recommended) / MySQL / Oracle 10g/11g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51" marR="91451" marT="44652" marB="44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592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Hardware Requirement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1516063" y="1246188"/>
          <a:ext cx="9151937" cy="4918075"/>
        </p:xfrm>
        <a:graphic>
          <a:graphicData uri="http://schemas.openxmlformats.org/drawingml/2006/table">
            <a:tbl>
              <a:tblPr/>
              <a:tblGrid>
                <a:gridCol w="1793218"/>
                <a:gridCol w="2318131"/>
                <a:gridCol w="2491211"/>
                <a:gridCol w="2549377"/>
              </a:tblGrid>
              <a:tr h="551812">
                <a:tc rowSpan="2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Items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Support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100 Devices</a:t>
                      </a: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200 Devices</a:t>
                      </a: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500 + Devices</a:t>
                      </a: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</a:tr>
              <a:tr h="734803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CPU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Intel i3 Quad Core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Intel i5 Magny-Cours</a:t>
                      </a: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Intel i7 Magny-Cours</a:t>
                      </a: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719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RAM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4G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8G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16G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3904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Calibri" pitchFamily="34" charset="0"/>
                        </a:rPr>
                        <a:t>Storage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Available space of 100G or above. </a:t>
                      </a:r>
                    </a:p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(We recommend using NTFS hard disk partition </a:t>
                      </a:r>
                    </a:p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as the software installation directory)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803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OS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imSun" pitchFamily="2" charset="-122"/>
                        </a:rPr>
                        <a:t>Windows 7/8/Server 2003/Server 2008 -32Bit &amp; 64Bit</a:t>
                      </a: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222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egoe UI Light" pitchFamily="34" charset="0"/>
                        </a:rPr>
                        <a:t>Monitor Resolution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sym typeface="Segoe UI Light" pitchFamily="34" charset="0"/>
                        </a:rPr>
                        <a:t>1024*768px or above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81716" marR="81716" marT="40843" marB="408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2"/>
          </p:cNvPr>
          <p:cNvSpPr txBox="1"/>
          <p:nvPr/>
        </p:nvSpPr>
        <p:spPr>
          <a:xfrm>
            <a:off x="10339933" y="6222718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875215" y="567816"/>
            <a:ext cx="312457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err="1" smtClean="0">
                <a:solidFill>
                  <a:srgbClr val="7AC143"/>
                </a:solidFill>
              </a:rPr>
              <a:t>BioTime</a:t>
            </a:r>
            <a:r>
              <a:rPr kumimoji="1" lang="en-US" altLang="zh-CN" sz="4265" b="1" dirty="0" smtClean="0">
                <a:solidFill>
                  <a:srgbClr val="7AC143"/>
                </a:solidFill>
              </a:rPr>
              <a:t> 6.0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3351" y="1660862"/>
            <a:ext cx="10364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b="1" dirty="0" err="1" smtClean="0">
                <a:latin typeface="+mj-lt"/>
              </a:rPr>
              <a:t>BioTime</a:t>
            </a:r>
            <a:r>
              <a:rPr lang="en-US" altLang="en-US" b="1" dirty="0" smtClean="0">
                <a:latin typeface="+mj-lt"/>
              </a:rPr>
              <a:t> 6.0 </a:t>
            </a:r>
            <a:r>
              <a:rPr lang="en-US" altLang="en-US" dirty="0" smtClean="0">
                <a:latin typeface="+mj-lt"/>
              </a:rPr>
              <a:t>is a powerful web-based time attendance software that can manage thousands of time attendance terminals under complex network (WLAN).</a:t>
            </a:r>
          </a:p>
          <a:p>
            <a:pPr algn="just"/>
            <a:endParaRPr lang="en-US" altLang="en-US" dirty="0" smtClean="0">
              <a:latin typeface="+mj-lt"/>
            </a:endParaRPr>
          </a:p>
          <a:p>
            <a:pPr algn="just"/>
            <a:r>
              <a:rPr lang="en-US" altLang="en-US" dirty="0" smtClean="0">
                <a:latin typeface="+mj-lt"/>
              </a:rPr>
              <a:t>It features a</a:t>
            </a:r>
            <a:r>
              <a:rPr lang="en-US" altLang="en-US" dirty="0" smtClean="0"/>
              <a:t> </a:t>
            </a:r>
            <a:r>
              <a:rPr lang="en-US" altLang="en-US" u="sng" dirty="0" smtClean="0">
                <a:solidFill>
                  <a:srgbClr val="7AC143"/>
                </a:solidFill>
              </a:rPr>
              <a:t>simple access control module</a:t>
            </a:r>
            <a:r>
              <a:rPr lang="en-US" altLang="en-US" dirty="0" smtClean="0">
                <a:solidFill>
                  <a:srgbClr val="7AC143"/>
                </a:solidFill>
              </a:rPr>
              <a:t> </a:t>
            </a:r>
            <a:r>
              <a:rPr lang="en-US" altLang="en-US" dirty="0" smtClean="0"/>
              <a:t>that can now connect to </a:t>
            </a:r>
            <a:r>
              <a:rPr lang="en-US" altLang="en-US" dirty="0" err="1" smtClean="0"/>
              <a:t>ZKTeco</a:t>
            </a:r>
            <a:r>
              <a:rPr lang="en-US" altLang="en-US" dirty="0" smtClean="0"/>
              <a:t> standalone access control terminals. Another outstanding feature is the </a:t>
            </a:r>
            <a:r>
              <a:rPr lang="en-US" altLang="en-US" u="sng" dirty="0" smtClean="0">
                <a:solidFill>
                  <a:srgbClr val="7AC143"/>
                </a:solidFill>
              </a:rPr>
              <a:t>payroll module</a:t>
            </a:r>
            <a:r>
              <a:rPr lang="en-US" altLang="en-US" dirty="0" smtClean="0">
                <a:solidFill>
                  <a:srgbClr val="7AC143"/>
                </a:solidFill>
              </a:rPr>
              <a:t> </a:t>
            </a:r>
            <a:r>
              <a:rPr lang="en-US" altLang="en-US" dirty="0" smtClean="0"/>
              <a:t>that calculate employees’ wages according to their workloads and can generate WPS report easily.</a:t>
            </a:r>
            <a:endParaRPr lang="en-US" altLang="en-US" dirty="0" smtClean="0">
              <a:latin typeface="+mj-lt"/>
            </a:endParaRPr>
          </a:p>
          <a:p>
            <a:pPr algn="just"/>
            <a:endParaRPr lang="en-US" altLang="en-US" dirty="0" smtClean="0">
              <a:latin typeface="+mj-lt"/>
            </a:endParaRPr>
          </a:p>
          <a:p>
            <a:pPr algn="just"/>
            <a:r>
              <a:rPr lang="en-US" altLang="en-US" dirty="0" smtClean="0">
                <a:latin typeface="+mj-lt"/>
              </a:rPr>
              <a:t>With its new user-friendly UI, managing timetable, shifting schedule, and generating attendance reports have become easily managed.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Applications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4"/>
          <p:cNvSpPr/>
          <p:nvPr/>
        </p:nvSpPr>
        <p:spPr>
          <a:xfrm>
            <a:off x="794" y="1543050"/>
            <a:ext cx="12192000" cy="29051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54474" y="5182870"/>
            <a:ext cx="2665970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Schools &amp; Universities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6577700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Construction Sites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794238" y="5182870"/>
            <a:ext cx="1720362" cy="42545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Government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sp>
        <p:nvSpPr>
          <p:cNvPr id="37" name="文本框 10"/>
          <p:cNvSpPr txBox="1"/>
          <p:nvPr/>
        </p:nvSpPr>
        <p:spPr>
          <a:xfrm>
            <a:off x="9538823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Chain Stores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2756" y="2783522"/>
            <a:ext cx="2171472" cy="2138045"/>
            <a:chOff x="582756" y="2783522"/>
            <a:chExt cx="2171472" cy="2138045"/>
          </a:xfrm>
        </p:grpSpPr>
        <p:grpSp>
          <p:nvGrpSpPr>
            <p:cNvPr id="42" name="Group 41"/>
            <p:cNvGrpSpPr/>
            <p:nvPr/>
          </p:nvGrpSpPr>
          <p:grpSpPr>
            <a:xfrm>
              <a:off x="582756" y="2783522"/>
              <a:ext cx="2171472" cy="2138045"/>
              <a:chOff x="601507" y="1718945"/>
              <a:chExt cx="2171472" cy="2138045"/>
            </a:xfrm>
          </p:grpSpPr>
          <p:pic>
            <p:nvPicPr>
              <p:cNvPr id="21" name="图片 6" descr="C:\Users\Administrator\Desktop\636905_115929587157_2.jpg636905_115929587157_2"/>
              <p:cNvPicPr preferRelativeResize="0"/>
              <p:nvPr/>
            </p:nvPicPr>
            <p:blipFill>
              <a:blip r:embed="rId4">
                <a:grayscl/>
              </a:blip>
              <a:srcRect/>
              <a:stretch>
                <a:fillRect/>
              </a:stretch>
            </p:blipFill>
            <p:spPr>
              <a:xfrm>
                <a:off x="620329" y="1718945"/>
                <a:ext cx="215265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01507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81" y="2979470"/>
              <a:ext cx="2152721" cy="16145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557720" y="2779077"/>
            <a:ext cx="2181296" cy="2138045"/>
            <a:chOff x="3557720" y="2779077"/>
            <a:chExt cx="2181296" cy="2138045"/>
          </a:xfrm>
        </p:grpSpPr>
        <p:grpSp>
          <p:nvGrpSpPr>
            <p:cNvPr id="25" name="Group 24"/>
            <p:cNvGrpSpPr/>
            <p:nvPr/>
          </p:nvGrpSpPr>
          <p:grpSpPr>
            <a:xfrm>
              <a:off x="3586295" y="2779077"/>
              <a:ext cx="2152721" cy="2138045"/>
              <a:chOff x="4933451" y="1724025"/>
              <a:chExt cx="2152721" cy="2138045"/>
            </a:xfrm>
          </p:grpSpPr>
          <p:pic>
            <p:nvPicPr>
              <p:cNvPr id="26" name="图片 5" descr="C:\Users\Administrator\Desktop\54.jpg54"/>
              <p:cNvPicPr preferRelativeResize="0"/>
              <p:nvPr/>
            </p:nvPicPr>
            <p:blipFill rotWithShape="1">
              <a:blip r:embed="rId6">
                <a:grayscl/>
              </a:blip>
              <a:srcRect/>
              <a:stretch>
                <a:fillRect/>
              </a:stretch>
            </p:blipFill>
            <p:spPr>
              <a:xfrm>
                <a:off x="4933451" y="172402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4933451" y="172847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/>
            <a:srcRect l="15933" r="24615"/>
            <a:stretch>
              <a:fillRect/>
            </a:stretch>
          </p:blipFill>
          <p:spPr bwMode="auto">
            <a:xfrm>
              <a:off x="3557720" y="2990280"/>
              <a:ext cx="2162175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6558579" y="2765742"/>
            <a:ext cx="2152721" cy="2138045"/>
            <a:chOff x="6558579" y="2765742"/>
            <a:chExt cx="2152721" cy="2138045"/>
          </a:xfrm>
        </p:grpSpPr>
        <p:grpSp>
          <p:nvGrpSpPr>
            <p:cNvPr id="30" name="Group 29"/>
            <p:cNvGrpSpPr/>
            <p:nvPr/>
          </p:nvGrpSpPr>
          <p:grpSpPr>
            <a:xfrm>
              <a:off x="6558579" y="2765742"/>
              <a:ext cx="2152721" cy="2138045"/>
              <a:chOff x="8826072" y="1718945"/>
              <a:chExt cx="2152721" cy="2138045"/>
            </a:xfrm>
          </p:grpSpPr>
          <p:pic>
            <p:nvPicPr>
              <p:cNvPr id="31" name="图片 5" descr="C:\Users\Administrator\Desktop\54.jpg54"/>
              <p:cNvPicPr preferRelativeResize="0"/>
              <p:nvPr/>
            </p:nvPicPr>
            <p:blipFill rotWithShape="1">
              <a:blip r:embed="rId6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/>
            <a:srcRect l="15288" r="7731"/>
            <a:stretch>
              <a:fillRect/>
            </a:stretch>
          </p:blipFill>
          <p:spPr bwMode="auto">
            <a:xfrm>
              <a:off x="6558649" y="2990280"/>
              <a:ext cx="2133529" cy="16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7" name="Group 46"/>
          <p:cNvGrpSpPr/>
          <p:nvPr/>
        </p:nvGrpSpPr>
        <p:grpSpPr>
          <a:xfrm>
            <a:off x="9526290" y="2770187"/>
            <a:ext cx="2165254" cy="2138045"/>
            <a:chOff x="9526290" y="2770187"/>
            <a:chExt cx="2165254" cy="2138045"/>
          </a:xfrm>
        </p:grpSpPr>
        <p:grpSp>
          <p:nvGrpSpPr>
            <p:cNvPr id="39" name="Group 38"/>
            <p:cNvGrpSpPr/>
            <p:nvPr/>
          </p:nvGrpSpPr>
          <p:grpSpPr>
            <a:xfrm>
              <a:off x="9538823" y="2770187"/>
              <a:ext cx="2152721" cy="2138045"/>
              <a:chOff x="8826072" y="1718945"/>
              <a:chExt cx="2152721" cy="2138045"/>
            </a:xfrm>
          </p:grpSpPr>
          <p:pic>
            <p:nvPicPr>
              <p:cNvPr id="40" name="图片 5" descr="C:\Users\Administrator\Desktop\54.jpg54"/>
              <p:cNvPicPr preferRelativeResize="0"/>
              <p:nvPr/>
            </p:nvPicPr>
            <p:blipFill rotWithShape="1">
              <a:blip r:embed="rId6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526290" y="2990280"/>
              <a:ext cx="2136608" cy="16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Applications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 4"/>
          <p:cNvSpPr/>
          <p:nvPr/>
        </p:nvSpPr>
        <p:spPr>
          <a:xfrm>
            <a:off x="794" y="1543050"/>
            <a:ext cx="12192000" cy="29051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3454474" y="5182870"/>
            <a:ext cx="2665970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Commercial Offices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6577700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Retail &amp; Logistics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sp>
        <p:nvSpPr>
          <p:cNvPr id="30" name="文本框 8"/>
          <p:cNvSpPr txBox="1"/>
          <p:nvPr/>
        </p:nvSpPr>
        <p:spPr>
          <a:xfrm>
            <a:off x="794238" y="5182870"/>
            <a:ext cx="1720362" cy="42545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 smtClean="0">
                <a:solidFill>
                  <a:schemeClr val="accent6"/>
                </a:solidFill>
                <a:latin typeface="Myriad Pro" pitchFamily="2" charset="0"/>
              </a:rPr>
              <a:t>Hospitals</a:t>
            </a:r>
            <a:endParaRPr lang="zh-CN" altLang="en-US" sz="1865" b="1" kern="0" dirty="0">
              <a:solidFill>
                <a:schemeClr val="accent6"/>
              </a:solidFill>
              <a:latin typeface="Myriad Pro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73231" y="2783522"/>
            <a:ext cx="2180997" cy="2138045"/>
            <a:chOff x="573231" y="2783522"/>
            <a:chExt cx="2180997" cy="2138045"/>
          </a:xfrm>
        </p:grpSpPr>
        <p:grpSp>
          <p:nvGrpSpPr>
            <p:cNvPr id="32" name="Group 31"/>
            <p:cNvGrpSpPr/>
            <p:nvPr/>
          </p:nvGrpSpPr>
          <p:grpSpPr>
            <a:xfrm>
              <a:off x="582756" y="2783522"/>
              <a:ext cx="2171472" cy="2138045"/>
              <a:chOff x="601507" y="1718945"/>
              <a:chExt cx="2171472" cy="2138045"/>
            </a:xfrm>
          </p:grpSpPr>
          <p:pic>
            <p:nvPicPr>
              <p:cNvPr id="34" name="图片 6" descr="C:\Users\Administrator\Desktop\636905_115929587157_2.jpg636905_115929587157_2"/>
              <p:cNvPicPr preferRelativeResize="0"/>
              <p:nvPr/>
            </p:nvPicPr>
            <p:blipFill>
              <a:blip r:embed="rId4">
                <a:grayscl/>
              </a:blip>
              <a:srcRect/>
              <a:stretch>
                <a:fillRect/>
              </a:stretch>
            </p:blipFill>
            <p:spPr>
              <a:xfrm>
                <a:off x="620329" y="1718945"/>
                <a:ext cx="215265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01507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/>
            <a:srcRect l="17666" r="12377"/>
            <a:stretch>
              <a:fillRect/>
            </a:stretch>
          </p:blipFill>
          <p:spPr bwMode="auto">
            <a:xfrm>
              <a:off x="573231" y="3001090"/>
              <a:ext cx="2171472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" name="Group 50"/>
          <p:cNvGrpSpPr/>
          <p:nvPr/>
        </p:nvGrpSpPr>
        <p:grpSpPr>
          <a:xfrm>
            <a:off x="3576770" y="2779077"/>
            <a:ext cx="2162246" cy="2138045"/>
            <a:chOff x="3576770" y="2779077"/>
            <a:chExt cx="2162246" cy="2138045"/>
          </a:xfrm>
        </p:grpSpPr>
        <p:grpSp>
          <p:nvGrpSpPr>
            <p:cNvPr id="36" name="Group 35"/>
            <p:cNvGrpSpPr/>
            <p:nvPr/>
          </p:nvGrpSpPr>
          <p:grpSpPr>
            <a:xfrm>
              <a:off x="3586295" y="2779077"/>
              <a:ext cx="2152721" cy="2138045"/>
              <a:chOff x="4933451" y="1724025"/>
              <a:chExt cx="2152721" cy="2138045"/>
            </a:xfrm>
          </p:grpSpPr>
          <p:pic>
            <p:nvPicPr>
              <p:cNvPr id="37" name="图片 5" descr="C:\Users\Administrator\Desktop\54.jpg54"/>
              <p:cNvPicPr preferRelativeResize="0"/>
              <p:nvPr/>
            </p:nvPicPr>
            <p:blipFill rotWithShape="1">
              <a:blip r:embed="rId6">
                <a:grayscl/>
              </a:blip>
              <a:srcRect/>
              <a:stretch>
                <a:fillRect/>
              </a:stretch>
            </p:blipFill>
            <p:spPr>
              <a:xfrm>
                <a:off x="4933451" y="172402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4933451" y="172847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76770" y="2944463"/>
              <a:ext cx="2152721" cy="166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" name="Group 51"/>
          <p:cNvGrpSpPr/>
          <p:nvPr/>
        </p:nvGrpSpPr>
        <p:grpSpPr>
          <a:xfrm>
            <a:off x="6549054" y="2765742"/>
            <a:ext cx="2162246" cy="2138045"/>
            <a:chOff x="6549054" y="2765742"/>
            <a:chExt cx="2162246" cy="2138045"/>
          </a:xfrm>
        </p:grpSpPr>
        <p:grpSp>
          <p:nvGrpSpPr>
            <p:cNvPr id="39" name="Group 38"/>
            <p:cNvGrpSpPr/>
            <p:nvPr/>
          </p:nvGrpSpPr>
          <p:grpSpPr>
            <a:xfrm>
              <a:off x="6558579" y="2765742"/>
              <a:ext cx="2152721" cy="2138045"/>
              <a:chOff x="8826072" y="1718945"/>
              <a:chExt cx="2152721" cy="2138045"/>
            </a:xfrm>
          </p:grpSpPr>
          <p:pic>
            <p:nvPicPr>
              <p:cNvPr id="40" name="图片 5" descr="C:\Users\Administrator\Desktop\54.jpg54"/>
              <p:cNvPicPr preferRelativeResize="0"/>
              <p:nvPr/>
            </p:nvPicPr>
            <p:blipFill rotWithShape="1">
              <a:blip r:embed="rId6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8"/>
            <a:srcRect l="7820"/>
            <a:stretch>
              <a:fillRect/>
            </a:stretch>
          </p:blipFill>
          <p:spPr bwMode="auto">
            <a:xfrm>
              <a:off x="6549054" y="3001090"/>
              <a:ext cx="2133270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0" y="1139483"/>
            <a:ext cx="12193588" cy="5092505"/>
          </a:xfrm>
          <a:prstGeom prst="rect">
            <a:avLst/>
          </a:prstGeom>
          <a:solidFill>
            <a:srgbClr val="474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4865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Successful Projects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almay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04" y="5120616"/>
            <a:ext cx="1015670" cy="772296"/>
          </a:xfrm>
          <a:prstGeom prst="rect">
            <a:avLst/>
          </a:prstGeom>
        </p:spPr>
      </p:pic>
      <p:pic>
        <p:nvPicPr>
          <p:cNvPr id="66" name="Picture 65" descr="Averda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6422" y="3847958"/>
            <a:ext cx="611847" cy="782320"/>
          </a:xfrm>
          <a:prstGeom prst="rect">
            <a:avLst/>
          </a:prstGeom>
        </p:spPr>
      </p:pic>
      <p:pic>
        <p:nvPicPr>
          <p:cNvPr id="67" name="Picture 66" descr="carrefour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5107" y="3837645"/>
            <a:ext cx="854595" cy="835064"/>
          </a:xfrm>
          <a:prstGeom prst="rect">
            <a:avLst/>
          </a:prstGeom>
        </p:spPr>
      </p:pic>
      <p:pic>
        <p:nvPicPr>
          <p:cNvPr id="68" name="Picture 67" descr="cleanco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49581" y="5146398"/>
            <a:ext cx="1164639" cy="774690"/>
          </a:xfrm>
          <a:prstGeom prst="rect">
            <a:avLst/>
          </a:prstGeom>
        </p:spPr>
      </p:pic>
      <p:pic>
        <p:nvPicPr>
          <p:cNvPr id="69" name="Picture 68" descr="e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75781" y="2655864"/>
            <a:ext cx="819331" cy="819224"/>
          </a:xfrm>
          <a:prstGeom prst="rect">
            <a:avLst/>
          </a:prstGeom>
        </p:spPr>
      </p:pic>
      <p:pic>
        <p:nvPicPr>
          <p:cNvPr id="70" name="Picture 69" descr="govt of sharjah logo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8415" y="1398191"/>
            <a:ext cx="914426" cy="914306"/>
          </a:xfrm>
          <a:prstGeom prst="rect">
            <a:avLst/>
          </a:prstGeom>
        </p:spPr>
      </p:pic>
      <p:pic>
        <p:nvPicPr>
          <p:cNvPr id="71" name="Picture 70" descr="habtoo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8670" y="3847958"/>
            <a:ext cx="761556" cy="835064"/>
          </a:xfrm>
          <a:prstGeom prst="rect">
            <a:avLst/>
          </a:prstGeom>
        </p:spPr>
      </p:pic>
      <p:pic>
        <p:nvPicPr>
          <p:cNvPr id="72" name="Picture 71" descr="heriot watt 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60226" y="5120616"/>
            <a:ext cx="1068571" cy="822522"/>
          </a:xfrm>
          <a:prstGeom prst="rect">
            <a:avLst/>
          </a:prstGeom>
        </p:spPr>
      </p:pic>
      <p:pic>
        <p:nvPicPr>
          <p:cNvPr id="73" name="Picture 72" descr="juma al majid.jpg"/>
          <p:cNvPicPr>
            <a:picLocks noChangeAspect="1"/>
          </p:cNvPicPr>
          <p:nvPr/>
        </p:nvPicPr>
        <p:blipFill>
          <a:blip r:embed="rId12"/>
          <a:srcRect t="25013" r="18427"/>
          <a:stretch>
            <a:fillRect/>
          </a:stretch>
        </p:blipFill>
        <p:spPr>
          <a:xfrm>
            <a:off x="6895958" y="2660471"/>
            <a:ext cx="2286447" cy="835064"/>
          </a:xfrm>
          <a:prstGeom prst="rect">
            <a:avLst/>
          </a:prstGeom>
        </p:spPr>
      </p:pic>
      <p:grpSp>
        <p:nvGrpSpPr>
          <p:cNvPr id="74" name="Group 32"/>
          <p:cNvGrpSpPr/>
          <p:nvPr/>
        </p:nvGrpSpPr>
        <p:grpSpPr>
          <a:xfrm>
            <a:off x="8836778" y="5132330"/>
            <a:ext cx="1422585" cy="800100"/>
            <a:chOff x="7404100" y="5207000"/>
            <a:chExt cx="1422400" cy="800100"/>
          </a:xfrm>
        </p:grpSpPr>
        <p:sp>
          <p:nvSpPr>
            <p:cNvPr id="75" name="Rectangle 74"/>
            <p:cNvSpPr/>
            <p:nvPr/>
          </p:nvSpPr>
          <p:spPr>
            <a:xfrm>
              <a:off x="7404100" y="5207000"/>
              <a:ext cx="1422400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 descr="kele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34900" y="5375900"/>
              <a:ext cx="1164600" cy="529364"/>
            </a:xfrm>
            <a:prstGeom prst="rect">
              <a:avLst/>
            </a:prstGeom>
          </p:spPr>
        </p:pic>
      </p:grpSp>
      <p:pic>
        <p:nvPicPr>
          <p:cNvPr id="77" name="Picture 76" descr="national defens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36026" y="1398191"/>
            <a:ext cx="1045472" cy="914306"/>
          </a:xfrm>
          <a:prstGeom prst="rect">
            <a:avLst/>
          </a:prstGeom>
        </p:spPr>
      </p:pic>
      <p:pic>
        <p:nvPicPr>
          <p:cNvPr id="78" name="Picture 77" descr="national taxi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6999" y="1400135"/>
            <a:ext cx="1252638" cy="914306"/>
          </a:xfrm>
          <a:prstGeom prst="rect">
            <a:avLst/>
          </a:prstGeom>
        </p:spPr>
      </p:pic>
      <p:pic>
        <p:nvPicPr>
          <p:cNvPr id="79" name="Picture 78" descr="petronas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448" y="5106548"/>
            <a:ext cx="2506439" cy="767304"/>
          </a:xfrm>
          <a:prstGeom prst="rect">
            <a:avLst/>
          </a:prstGeom>
        </p:spPr>
      </p:pic>
      <p:pic>
        <p:nvPicPr>
          <p:cNvPr id="80" name="Picture 79" descr="sharjah airport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444626" y="1398190"/>
            <a:ext cx="916370" cy="916251"/>
          </a:xfrm>
          <a:prstGeom prst="rect">
            <a:avLst/>
          </a:prstGeom>
        </p:spPr>
      </p:pic>
      <p:pic>
        <p:nvPicPr>
          <p:cNvPr id="81" name="Picture 80" descr="Volga-Dnepr_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85975" y="5106548"/>
            <a:ext cx="2653827" cy="784860"/>
          </a:xfrm>
          <a:prstGeom prst="rect">
            <a:avLst/>
          </a:prstGeom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92545" y="3851713"/>
            <a:ext cx="771625" cy="8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38521" y="3813037"/>
            <a:ext cx="819427" cy="81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77342" y="1398190"/>
            <a:ext cx="1546005" cy="91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72510" y="2667185"/>
            <a:ext cx="982789" cy="8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72474" y="2660471"/>
            <a:ext cx="124231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53443" y="2674539"/>
            <a:ext cx="847630" cy="8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672510" y="3865438"/>
            <a:ext cx="817690" cy="8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40378" y="2674539"/>
            <a:ext cx="1273290" cy="8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40378" y="1398191"/>
            <a:ext cx="759464" cy="9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902291" y="1398191"/>
            <a:ext cx="941599" cy="9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132220" y="1398191"/>
            <a:ext cx="1693398" cy="9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499218" y="3879849"/>
            <a:ext cx="3953125" cy="8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40378" y="3871955"/>
            <a:ext cx="855190" cy="8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8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490200" y="2655864"/>
            <a:ext cx="1824169" cy="83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405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err="1" smtClean="0">
                <a:solidFill>
                  <a:srgbClr val="7AC143"/>
                </a:solidFill>
              </a:rPr>
              <a:t>BioTime</a:t>
            </a:r>
            <a:r>
              <a:rPr kumimoji="1" lang="en-US" altLang="zh-CN" sz="4000" b="1" dirty="0" smtClean="0">
                <a:solidFill>
                  <a:srgbClr val="7AC143"/>
                </a:solidFill>
              </a:rPr>
              <a:t> 6.0 Trial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24950" y="1529554"/>
            <a:ext cx="11066594" cy="3477875"/>
            <a:chOff x="624950" y="1529554"/>
            <a:chExt cx="11066594" cy="3477875"/>
          </a:xfrm>
        </p:grpSpPr>
        <p:sp>
          <p:nvSpPr>
            <p:cNvPr id="40" name="Rectangle 39"/>
            <p:cNvSpPr/>
            <p:nvPr/>
          </p:nvSpPr>
          <p:spPr>
            <a:xfrm>
              <a:off x="4891314" y="1558582"/>
              <a:ext cx="1553029" cy="41063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05828" y="4557481"/>
              <a:ext cx="1553029" cy="4499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950" y="1529554"/>
              <a:ext cx="1106659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200" b="1" dirty="0" smtClean="0">
                  <a:latin typeface="+mj-lt"/>
                  <a:sym typeface="Myriad Pro Light" pitchFamily="34" charset="0"/>
                </a:rPr>
                <a:t>To try the software for free:</a:t>
              </a: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</a:t>
              </a:r>
              <a:r>
                <a:rPr lang="en-US" altLang="en-US" sz="2200" b="1" dirty="0" smtClean="0">
                  <a:solidFill>
                    <a:srgbClr val="7AC143"/>
                  </a:solidFill>
                  <a:latin typeface="+mj-lt"/>
                  <a:sym typeface="Myriad Pro Light" pitchFamily="34" charset="0"/>
                  <a:hlinkClick r:id="rId4"/>
                </a:rPr>
                <a:t>Click Here</a:t>
              </a:r>
              <a:endParaRPr lang="en-US" altLang="en-US" sz="2200" b="1" dirty="0" smtClean="0">
                <a:solidFill>
                  <a:srgbClr val="7AC143"/>
                </a:solidFill>
                <a:latin typeface="+mj-lt"/>
                <a:sym typeface="Myriad Pro Light" pitchFamily="34" charset="0"/>
              </a:endParaRP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http://80.227.52.78:8080/accounts/login/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Username: admin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Password: admin</a:t>
              </a:r>
            </a:p>
            <a:p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----------------------------------------------------------------------------------------------------------------------</a:t>
              </a:r>
            </a:p>
            <a:p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r>
                <a:rPr lang="en-US" altLang="en-US" sz="2200" b="1" dirty="0" smtClean="0">
                  <a:latin typeface="+mj-lt"/>
                  <a:sym typeface="Myriad Pro Light" pitchFamily="34" charset="0"/>
                </a:rPr>
                <a:t>To download the software: 	</a:t>
              </a: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</a:t>
              </a:r>
              <a:r>
                <a:rPr lang="en-US" altLang="en-US" sz="2200" b="1" u="sng" dirty="0" smtClean="0">
                  <a:latin typeface="+mj-lt"/>
                  <a:sym typeface="Myriad Pro Light" pitchFamily="34" charset="0"/>
                  <a:hlinkClick r:id="rId5"/>
                </a:rPr>
                <a:t>Click Here</a:t>
              </a:r>
              <a:endParaRPr lang="en-US" altLang="en-US" sz="2200" b="1" u="sng" dirty="0" smtClean="0">
                <a:latin typeface="+mj-lt"/>
                <a:sym typeface="Myriad Pro Light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249" y="257175"/>
            <a:ext cx="1304967" cy="653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5700" y="4000501"/>
            <a:ext cx="4733925" cy="2857500"/>
          </a:xfrm>
          <a:prstGeom prst="rect">
            <a:avLst/>
          </a:prstGeom>
          <a:solidFill>
            <a:srgbClr val="7AC1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7189" y="4305300"/>
            <a:ext cx="4469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ZKTeco</a:t>
            </a:r>
            <a:r>
              <a:rPr lang="en-US" altLang="zh-CN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Middle East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P.O. Box 54823,Office 1207,Floor 112,Arenco Tower,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Media City, Sheikh </a:t>
            </a:r>
            <a:r>
              <a:rPr lang="en-US" altLang="zh-CN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Zayed</a:t>
            </a:r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Road, </a:t>
            </a:r>
            <a:r>
              <a:rPr lang="en-US" altLang="zh-CN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Dubai,U.A.E</a:t>
            </a:r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E-mail: zk_me@zkteco.com</a:t>
            </a:r>
          </a:p>
          <a:p>
            <a:pPr algn="ctr" defTabSz="457200"/>
            <a:r>
              <a:rPr lang="en-US" altLang="zh-CN" sz="1800" u="sng" dirty="0" smtClean="0">
                <a:solidFill>
                  <a:schemeClr val="bg1"/>
                </a:solidFill>
                <a:latin typeface="+mj-lt"/>
                <a:cs typeface="Arial" pitchFamily="34" charset="0"/>
                <a:hlinkClick r:id="rId3"/>
              </a:rPr>
              <a:t>www.zkteco.me</a:t>
            </a:r>
            <a:endParaRPr lang="en-US" altLang="zh-CN" sz="1800" u="sng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2"/>
          </p:cNvPr>
          <p:cNvSpPr txBox="1"/>
          <p:nvPr/>
        </p:nvSpPr>
        <p:spPr>
          <a:xfrm>
            <a:off x="10339933" y="6222718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6623" y="1622854"/>
            <a:ext cx="4716696" cy="589721"/>
            <a:chOff x="646623" y="1622854"/>
            <a:chExt cx="4716696" cy="589721"/>
          </a:xfrm>
        </p:grpSpPr>
        <p:pic>
          <p:nvPicPr>
            <p:cNvPr id="6" name="Picture 5" descr="Web-based-0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623" y="1622854"/>
              <a:ext cx="589721" cy="5897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78559" y="1728358"/>
              <a:ext cx="4084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Web-Based Time Attendance Software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6623" y="2326604"/>
            <a:ext cx="4716696" cy="589721"/>
            <a:chOff x="646623" y="2326604"/>
            <a:chExt cx="4716696" cy="589721"/>
          </a:xfrm>
        </p:grpSpPr>
        <p:pic>
          <p:nvPicPr>
            <p:cNvPr id="10" name="Picture 9" descr="Payroll-0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623" y="2326604"/>
              <a:ext cx="589721" cy="58972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78559" y="2452188"/>
              <a:ext cx="4084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Payroll Management System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0691" y="3748289"/>
            <a:ext cx="5217854" cy="589721"/>
            <a:chOff x="646623" y="3039417"/>
            <a:chExt cx="5217854" cy="589721"/>
          </a:xfrm>
        </p:grpSpPr>
        <p:pic>
          <p:nvPicPr>
            <p:cNvPr id="12" name="Picture 11" descr="Auto-Sync-0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623" y="3039417"/>
              <a:ext cx="589721" cy="58972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78559" y="3044363"/>
              <a:ext cx="4585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Auto-Synchronization of Palm, Face, Finger Vein, Fingerprint, Card, and Pin Templates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691" y="4480769"/>
            <a:ext cx="4848577" cy="589721"/>
            <a:chOff x="646623" y="3771897"/>
            <a:chExt cx="4848577" cy="589721"/>
          </a:xfrm>
        </p:grpSpPr>
        <p:pic>
          <p:nvPicPr>
            <p:cNvPr id="15" name="Picture 14" descr="employee and admin-0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623" y="3771897"/>
              <a:ext cx="589721" cy="58972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78559" y="3891139"/>
              <a:ext cx="4216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Employee Self-Service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08862" y="1650024"/>
            <a:ext cx="4716696" cy="589721"/>
            <a:chOff x="6308862" y="1650024"/>
            <a:chExt cx="4716696" cy="589721"/>
          </a:xfrm>
        </p:grpSpPr>
        <p:pic>
          <p:nvPicPr>
            <p:cNvPr id="17" name="Picture 16" descr="flexible sched-0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8862" y="1650024"/>
              <a:ext cx="589721" cy="589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940798" y="1771765"/>
              <a:ext cx="4084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Flexible Scheduling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cxnSp>
        <p:nvCxnSpPr>
          <p:cNvPr id="19" name="直线连接符 2"/>
          <p:cNvCxnSpPr/>
          <p:nvPr/>
        </p:nvCxnSpPr>
        <p:spPr>
          <a:xfrm rot="5400000">
            <a:off x="3836752" y="3652167"/>
            <a:ext cx="4057038" cy="1588"/>
          </a:xfrm>
          <a:prstGeom prst="line">
            <a:avLst/>
          </a:prstGeom>
          <a:ln w="190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308862" y="2313595"/>
            <a:ext cx="3134076" cy="589721"/>
            <a:chOff x="6308862" y="2313595"/>
            <a:chExt cx="3134076" cy="589721"/>
          </a:xfrm>
        </p:grpSpPr>
        <p:pic>
          <p:nvPicPr>
            <p:cNvPr id="21" name="Picture 20" descr="e-mail alerts-0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8862" y="2313595"/>
              <a:ext cx="589721" cy="58972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98583" y="2418305"/>
              <a:ext cx="2544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Automatic E-mail Alerts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08862" y="3016551"/>
            <a:ext cx="4962876" cy="589721"/>
            <a:chOff x="6308862" y="3016551"/>
            <a:chExt cx="4962876" cy="589721"/>
          </a:xfrm>
        </p:grpSpPr>
        <p:pic>
          <p:nvPicPr>
            <p:cNvPr id="23" name="Picture 22" descr="attendance calculation-0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8862" y="3016551"/>
              <a:ext cx="589721" cy="5897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898583" y="3142135"/>
              <a:ext cx="4373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Attendance Calculation and Reports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91" y="5222890"/>
            <a:ext cx="4848577" cy="589721"/>
            <a:chOff x="646623" y="4514018"/>
            <a:chExt cx="4848577" cy="589721"/>
          </a:xfrm>
        </p:grpSpPr>
        <p:pic>
          <p:nvPicPr>
            <p:cNvPr id="26" name="Picture 25" descr="employee and admin-0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623" y="4514018"/>
              <a:ext cx="589721" cy="58972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78559" y="4633260"/>
              <a:ext cx="4216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Multiple Admin Privilege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08862" y="4397615"/>
            <a:ext cx="5005091" cy="599979"/>
            <a:chOff x="6308862" y="3788015"/>
            <a:chExt cx="5005091" cy="599979"/>
          </a:xfrm>
        </p:grpSpPr>
        <p:pic>
          <p:nvPicPr>
            <p:cNvPr id="28" name="Picture 27" descr="real time-0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8862" y="3788015"/>
              <a:ext cx="599979" cy="59997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940798" y="3917515"/>
              <a:ext cx="4373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Real-Time Monitoring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08862" y="5149994"/>
            <a:ext cx="5005091" cy="599979"/>
            <a:chOff x="6308862" y="4540394"/>
            <a:chExt cx="5005091" cy="599979"/>
          </a:xfrm>
        </p:grpSpPr>
        <p:pic>
          <p:nvPicPr>
            <p:cNvPr id="30" name="Picture 29" descr="multi-languages-01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08862" y="4540394"/>
              <a:ext cx="599979" cy="5999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40798" y="4659636"/>
              <a:ext cx="4373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Multi-Languages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sp>
        <p:nvSpPr>
          <p:cNvPr id="32" name="文本框 1"/>
          <p:cNvSpPr txBox="1"/>
          <p:nvPr/>
        </p:nvSpPr>
        <p:spPr>
          <a:xfrm>
            <a:off x="624950" y="213873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Features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33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63050" y="3027835"/>
            <a:ext cx="4714337" cy="564364"/>
            <a:chOff x="663050" y="3027835"/>
            <a:chExt cx="4714337" cy="564364"/>
          </a:xfrm>
        </p:grpSpPr>
        <p:pic>
          <p:nvPicPr>
            <p:cNvPr id="45" name="Picture 44" descr="access control icon-01.png"/>
            <p:cNvPicPr>
              <a:picLocks noChangeAspect="1"/>
            </p:cNvPicPr>
            <p:nvPr/>
          </p:nvPicPr>
          <p:blipFill>
            <a:blip r:embed="rId12"/>
            <a:srcRect l="24314" t="14976" r="26007" b="17779"/>
            <a:stretch>
              <a:fillRect/>
            </a:stretch>
          </p:blipFill>
          <p:spPr>
            <a:xfrm>
              <a:off x="663050" y="3027835"/>
              <a:ext cx="555927" cy="56436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292627" y="3142135"/>
              <a:ext cx="4084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Simple Access Control System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308862" y="3704747"/>
            <a:ext cx="4961549" cy="589721"/>
            <a:chOff x="6308862" y="3704747"/>
            <a:chExt cx="4961549" cy="589721"/>
          </a:xfrm>
        </p:grpSpPr>
        <p:sp>
          <p:nvSpPr>
            <p:cNvPr id="50" name="TextBox 49"/>
            <p:cNvSpPr txBox="1"/>
            <p:nvPr/>
          </p:nvSpPr>
          <p:spPr>
            <a:xfrm>
              <a:off x="6897256" y="3849137"/>
              <a:ext cx="4373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WPS Report</a:t>
              </a:r>
              <a:endParaRPr lang="en-US" sz="1600" dirty="0">
                <a:solidFill>
                  <a:srgbClr val="7AC143"/>
                </a:solidFill>
              </a:endParaRPr>
            </a:p>
          </p:txBody>
        </p:sp>
        <p:pic>
          <p:nvPicPr>
            <p:cNvPr id="52" name="Picture 51" descr="Payroll-0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862" y="3704747"/>
              <a:ext cx="589721" cy="5897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2"/>
          </p:cNvPr>
          <p:cNvSpPr txBox="1"/>
          <p:nvPr/>
        </p:nvSpPr>
        <p:spPr>
          <a:xfrm>
            <a:off x="10339933" y="6222718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33" name="矩形 76"/>
          <p:cNvSpPr>
            <a:spLocks noChangeArrowheads="1"/>
          </p:cNvSpPr>
          <p:nvPr/>
        </p:nvSpPr>
        <p:spPr bwMode="auto">
          <a:xfrm>
            <a:off x="743335" y="3653206"/>
            <a:ext cx="2202093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en-US" sz="1400" dirty="0">
                <a:latin typeface="+mj-lt"/>
                <a:ea typeface="Microsoft YaHei" pitchFamily="34" charset="-122"/>
                <a:sym typeface="Myriad Pro Light" pitchFamily="34" charset="0"/>
              </a:rPr>
              <a:t>All data will </a:t>
            </a:r>
            <a:r>
              <a:rPr lang="en-US" altLang="en-US" sz="1400" b="1" dirty="0">
                <a:solidFill>
                  <a:srgbClr val="7AC143"/>
                </a:solidFill>
                <a:latin typeface="+mj-lt"/>
                <a:ea typeface="Microsoft YaHei" pitchFamily="34" charset="-122"/>
                <a:sym typeface="Myriad Pro Light" pitchFamily="34" charset="0"/>
              </a:rPr>
              <a:t>automatically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ea typeface="Microsoft YaHei" pitchFamily="34" charset="-122"/>
                <a:sym typeface="Myriad Pro Light" pitchFamily="34" charset="0"/>
              </a:rPr>
              <a:t> </a:t>
            </a:r>
            <a:r>
              <a:rPr lang="en-US" altLang="en-US" sz="1400" dirty="0">
                <a:latin typeface="+mj-lt"/>
                <a:ea typeface="Microsoft YaHei" pitchFamily="34" charset="-122"/>
                <a:sym typeface="Myriad Pro Light" pitchFamily="34" charset="0"/>
              </a:rPr>
              <a:t>transferred from device to the server</a:t>
            </a:r>
            <a:endParaRPr lang="zh-CN" altLang="en-US" sz="1400" dirty="0">
              <a:latin typeface="+mj-lt"/>
              <a:ea typeface="Microsoft YaHei" pitchFamily="34" charset="-122"/>
              <a:sym typeface="Myriad Pro Light" pitchFamily="34" charset="0"/>
            </a:endParaRPr>
          </a:p>
        </p:txBody>
      </p:sp>
      <p:sp>
        <p:nvSpPr>
          <p:cNvPr id="34" name="矩形 77"/>
          <p:cNvSpPr>
            <a:spLocks noChangeArrowheads="1"/>
          </p:cNvSpPr>
          <p:nvPr/>
        </p:nvSpPr>
        <p:spPr bwMode="auto">
          <a:xfrm>
            <a:off x="6163405" y="3679582"/>
            <a:ext cx="20420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1400" dirty="0">
                <a:latin typeface="+mj-lt"/>
                <a:ea typeface="Microsoft YaHei" pitchFamily="34" charset="-122"/>
                <a:sym typeface="Arial" pitchFamily="34" charset="0"/>
              </a:rPr>
              <a:t>Multiple admin </a:t>
            </a:r>
            <a:r>
              <a:rPr lang="en-US" altLang="en-US" sz="1400" dirty="0" smtClean="0">
                <a:latin typeface="+mj-lt"/>
                <a:ea typeface="Microsoft YaHei" pitchFamily="34" charset="-122"/>
                <a:sym typeface="Arial" pitchFamily="34" charset="0"/>
              </a:rPr>
              <a:t>can access the </a:t>
            </a:r>
            <a:r>
              <a:rPr lang="en-US" altLang="en-US" sz="1400" b="1" dirty="0">
                <a:solidFill>
                  <a:srgbClr val="7AC143"/>
                </a:solidFill>
                <a:latin typeface="+mj-lt"/>
                <a:ea typeface="Microsoft YaHei" pitchFamily="34" charset="-122"/>
                <a:sym typeface="Arial" pitchFamily="34" charset="0"/>
              </a:rPr>
              <a:t>Web-based system </a:t>
            </a:r>
            <a:r>
              <a:rPr lang="en-US" altLang="en-US" sz="1400" dirty="0">
                <a:latin typeface="+mj-lt"/>
                <a:ea typeface="Microsoft YaHei" pitchFamily="34" charset="-122"/>
                <a:sym typeface="Arial" pitchFamily="34" charset="0"/>
              </a:rPr>
              <a:t>anywhere</a:t>
            </a:r>
            <a:endParaRPr lang="zh-CN" altLang="en-US" sz="1400" dirty="0">
              <a:latin typeface="+mj-lt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35" name="矩形 78"/>
          <p:cNvSpPr>
            <a:spLocks noChangeArrowheads="1"/>
          </p:cNvSpPr>
          <p:nvPr/>
        </p:nvSpPr>
        <p:spPr bwMode="auto">
          <a:xfrm>
            <a:off x="8581298" y="3732334"/>
            <a:ext cx="281930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en-US" sz="1400" dirty="0">
                <a:latin typeface="+mj-lt"/>
                <a:sym typeface="Segoe UI" pitchFamily="34" charset="0"/>
              </a:rPr>
              <a:t>Easy to set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sym typeface="Segoe UI" pitchFamily="34" charset="0"/>
              </a:rPr>
              <a:t> </a:t>
            </a:r>
            <a:r>
              <a:rPr lang="en-US" altLang="en-US" sz="1400" b="1" dirty="0">
                <a:solidFill>
                  <a:srgbClr val="7AC143"/>
                </a:solidFill>
                <a:latin typeface="+mj-lt"/>
                <a:sym typeface="Segoe UI" pitchFamily="34" charset="0"/>
              </a:rPr>
              <a:t>Timetable, Shift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en-US" sz="1400" dirty="0">
                <a:latin typeface="+mj-lt"/>
                <a:sym typeface="Segoe UI" pitchFamily="34" charset="0"/>
              </a:rPr>
              <a:t>Easy to assign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sym typeface="Segoe UI" pitchFamily="34" charset="0"/>
              </a:rPr>
              <a:t> </a:t>
            </a:r>
            <a:r>
              <a:rPr lang="en-US" altLang="en-US" sz="1400" b="1" dirty="0">
                <a:solidFill>
                  <a:srgbClr val="7AC143"/>
                </a:solidFill>
                <a:latin typeface="+mj-lt"/>
                <a:sym typeface="Segoe UI" pitchFamily="34" charset="0"/>
              </a:rPr>
              <a:t>schedule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en-US" sz="1400" dirty="0">
                <a:latin typeface="+mj-lt"/>
                <a:sym typeface="Segoe UI" pitchFamily="34" charset="0"/>
              </a:rPr>
              <a:t>Easy to generate </a:t>
            </a:r>
            <a:r>
              <a:rPr lang="en-US" altLang="en-US" sz="1400" b="1" dirty="0">
                <a:solidFill>
                  <a:srgbClr val="7AC143"/>
                </a:solidFill>
                <a:latin typeface="+mj-lt"/>
                <a:sym typeface="Segoe UI" pitchFamily="34" charset="0"/>
              </a:rPr>
              <a:t>report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sym typeface="Segoe UI" pitchFamily="34" charset="0"/>
              </a:rPr>
              <a:t> </a:t>
            </a:r>
          </a:p>
        </p:txBody>
      </p:sp>
      <p:sp>
        <p:nvSpPr>
          <p:cNvPr id="39" name="矩形 83"/>
          <p:cNvSpPr>
            <a:spLocks noChangeArrowheads="1"/>
          </p:cNvSpPr>
          <p:nvPr/>
        </p:nvSpPr>
        <p:spPr bwMode="auto">
          <a:xfrm>
            <a:off x="3382018" y="3661998"/>
            <a:ext cx="22535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1400" b="1" dirty="0">
                <a:solidFill>
                  <a:srgbClr val="7AC143"/>
                </a:solidFill>
                <a:latin typeface="+mj-lt"/>
                <a:ea typeface="Microsoft YaHei" pitchFamily="34" charset="-122"/>
                <a:sym typeface="Myriad Pro Light" pitchFamily="34" charset="0"/>
              </a:rPr>
              <a:t>Remotely manage </a:t>
            </a:r>
            <a:r>
              <a:rPr lang="en-US" altLang="en-US" sz="1400" dirty="0" smtClean="0">
                <a:latin typeface="+mj-lt"/>
                <a:ea typeface="Microsoft YaHei" pitchFamily="34" charset="-122"/>
                <a:sym typeface="Arial" pitchFamily="34" charset="0"/>
              </a:rPr>
              <a:t>thousands of </a:t>
            </a:r>
            <a:r>
              <a:rPr lang="en-US" altLang="en-US" sz="1400" dirty="0">
                <a:latin typeface="+mj-lt"/>
                <a:ea typeface="Microsoft YaHei" pitchFamily="34" charset="-122"/>
                <a:sym typeface="Arial" pitchFamily="34" charset="0"/>
              </a:rPr>
              <a:t>T&amp;A terminals under complex network condition (WLAN)</a:t>
            </a:r>
            <a:endParaRPr lang="zh-CN" altLang="en-US" sz="1400" dirty="0">
              <a:latin typeface="+mj-lt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3" name="组合 97"/>
          <p:cNvGrpSpPr>
            <a:grpSpLocks/>
          </p:cNvGrpSpPr>
          <p:nvPr/>
        </p:nvGrpSpPr>
        <p:grpSpPr bwMode="auto">
          <a:xfrm>
            <a:off x="6347094" y="2116077"/>
            <a:ext cx="1439863" cy="1439862"/>
            <a:chOff x="0" y="0"/>
            <a:chExt cx="1440000" cy="1440000"/>
          </a:xfrm>
        </p:grpSpPr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0" y="0"/>
              <a:ext cx="1440000" cy="1440000"/>
              <a:chOff x="0" y="0"/>
              <a:chExt cx="4195" cy="4195"/>
            </a:xfrm>
          </p:grpSpPr>
          <p:grpSp>
            <p:nvGrpSpPr>
              <p:cNvPr id="56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58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7AC143"/>
                </a:solidFill>
                <a:ln w="12700">
                  <a:solidFill>
                    <a:srgbClr val="8EC31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59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57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55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363" y="364059"/>
              <a:ext cx="780135" cy="80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组合 111"/>
          <p:cNvGrpSpPr>
            <a:grpSpLocks/>
          </p:cNvGrpSpPr>
          <p:nvPr/>
        </p:nvGrpSpPr>
        <p:grpSpPr bwMode="auto">
          <a:xfrm>
            <a:off x="3760930" y="2048956"/>
            <a:ext cx="1439863" cy="1439862"/>
            <a:chOff x="0" y="0"/>
            <a:chExt cx="1440000" cy="1440000"/>
          </a:xfrm>
        </p:grpSpPr>
        <p:grpSp>
          <p:nvGrpSpPr>
            <p:cNvPr id="66" name="Group 6"/>
            <p:cNvGrpSpPr>
              <a:grpSpLocks/>
            </p:cNvGrpSpPr>
            <p:nvPr/>
          </p:nvGrpSpPr>
          <p:grpSpPr bwMode="auto">
            <a:xfrm>
              <a:off x="0" y="0"/>
              <a:ext cx="1440000" cy="1440000"/>
              <a:chOff x="0" y="0"/>
              <a:chExt cx="4195" cy="4195"/>
            </a:xfrm>
          </p:grpSpPr>
          <p:grpSp>
            <p:nvGrpSpPr>
              <p:cNvPr id="9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96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7AC143"/>
                </a:solidFill>
                <a:ln w="12700">
                  <a:solidFill>
                    <a:srgbClr val="8EC31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97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95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grpSp>
          <p:nvGrpSpPr>
            <p:cNvPr id="67" name="Group 79"/>
            <p:cNvGrpSpPr>
              <a:grpSpLocks/>
            </p:cNvGrpSpPr>
            <p:nvPr/>
          </p:nvGrpSpPr>
          <p:grpSpPr bwMode="auto">
            <a:xfrm>
              <a:off x="328234" y="313990"/>
              <a:ext cx="781270" cy="785317"/>
              <a:chOff x="0" y="0"/>
              <a:chExt cx="4222753" cy="3667124"/>
            </a:xfrm>
          </p:grpSpPr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>
                <a:off x="3101976" y="1747840"/>
                <a:ext cx="115889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9" name="Rectangle 7"/>
              <p:cNvSpPr>
                <a:spLocks noChangeArrowheads="1"/>
              </p:cNvSpPr>
              <p:nvPr/>
            </p:nvSpPr>
            <p:spPr bwMode="auto">
              <a:xfrm>
                <a:off x="3333755" y="1747840"/>
                <a:ext cx="112713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>
                <a:off x="630238" y="1747840"/>
                <a:ext cx="115889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71" name="Rectangle 9"/>
              <p:cNvSpPr>
                <a:spLocks noChangeArrowheads="1"/>
              </p:cNvSpPr>
              <p:nvPr/>
            </p:nvSpPr>
            <p:spPr bwMode="auto">
              <a:xfrm>
                <a:off x="862012" y="1747840"/>
                <a:ext cx="117475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72" name="Freeform 10"/>
              <p:cNvSpPr>
                <a:spLocks noChangeArrowheads="1"/>
              </p:cNvSpPr>
              <p:nvPr/>
            </p:nvSpPr>
            <p:spPr bwMode="auto">
              <a:xfrm>
                <a:off x="1439863" y="908048"/>
                <a:ext cx="101598" cy="123823"/>
              </a:xfrm>
              <a:custGeom>
                <a:avLst/>
                <a:gdLst>
                  <a:gd name="T0" fmla="*/ 2147483647 w 64"/>
                  <a:gd name="T1" fmla="*/ 2147483647 h 78"/>
                  <a:gd name="T2" fmla="*/ 2147483647 w 64"/>
                  <a:gd name="T3" fmla="*/ 2147483647 h 78"/>
                  <a:gd name="T4" fmla="*/ 2147483647 w 64"/>
                  <a:gd name="T5" fmla="*/ 0 h 78"/>
                  <a:gd name="T6" fmla="*/ 0 w 64"/>
                  <a:gd name="T7" fmla="*/ 2147483647 h 78"/>
                  <a:gd name="T8" fmla="*/ 2147483647 w 64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36" y="78"/>
                    </a:moveTo>
                    <a:lnTo>
                      <a:pt x="64" y="64"/>
                    </a:lnTo>
                    <a:lnTo>
                      <a:pt x="26" y="0"/>
                    </a:lnTo>
                    <a:lnTo>
                      <a:pt x="0" y="17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1"/>
              <p:cNvSpPr>
                <a:spLocks noChangeArrowheads="1"/>
              </p:cNvSpPr>
              <p:nvPr/>
            </p:nvSpPr>
            <p:spPr bwMode="auto">
              <a:xfrm>
                <a:off x="1555753" y="1111249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36" y="78"/>
                    </a:moveTo>
                    <a:lnTo>
                      <a:pt x="62" y="61"/>
                    </a:lnTo>
                    <a:lnTo>
                      <a:pt x="26" y="0"/>
                    </a:lnTo>
                    <a:lnTo>
                      <a:pt x="0" y="1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"/>
              <p:cNvSpPr>
                <a:spLocks noChangeArrowheads="1"/>
              </p:cNvSpPr>
              <p:nvPr/>
            </p:nvSpPr>
            <p:spPr bwMode="auto">
              <a:xfrm>
                <a:off x="2411417" y="1111249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26" y="78"/>
                    </a:moveTo>
                    <a:lnTo>
                      <a:pt x="62" y="14"/>
                    </a:lnTo>
                    <a:lnTo>
                      <a:pt x="36" y="0"/>
                    </a:lnTo>
                    <a:lnTo>
                      <a:pt x="0" y="61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3"/>
              <p:cNvSpPr>
                <a:spLocks noChangeArrowheads="1"/>
              </p:cNvSpPr>
              <p:nvPr/>
            </p:nvSpPr>
            <p:spPr bwMode="auto">
              <a:xfrm>
                <a:off x="2527301" y="908048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26" y="78"/>
                    </a:moveTo>
                    <a:lnTo>
                      <a:pt x="62" y="17"/>
                    </a:lnTo>
                    <a:lnTo>
                      <a:pt x="36" y="0"/>
                    </a:lnTo>
                    <a:lnTo>
                      <a:pt x="0" y="64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4"/>
              <p:cNvSpPr>
                <a:spLocks noChangeArrowheads="1"/>
              </p:cNvSpPr>
              <p:nvPr/>
            </p:nvSpPr>
            <p:spPr bwMode="auto">
              <a:xfrm>
                <a:off x="1555753" y="2392361"/>
                <a:ext cx="98427" cy="123823"/>
              </a:xfrm>
              <a:custGeom>
                <a:avLst/>
                <a:gdLst>
                  <a:gd name="T0" fmla="*/ 0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2147483647 h 78"/>
                  <a:gd name="T6" fmla="*/ 2147483647 w 62"/>
                  <a:gd name="T7" fmla="*/ 0 h 78"/>
                  <a:gd name="T8" fmla="*/ 0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64"/>
                    </a:moveTo>
                    <a:lnTo>
                      <a:pt x="26" y="78"/>
                    </a:lnTo>
                    <a:lnTo>
                      <a:pt x="62" y="14"/>
                    </a:lnTo>
                    <a:lnTo>
                      <a:pt x="3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5"/>
              <p:cNvSpPr>
                <a:spLocks noChangeArrowheads="1"/>
              </p:cNvSpPr>
              <p:nvPr/>
            </p:nvSpPr>
            <p:spPr bwMode="auto">
              <a:xfrm>
                <a:off x="1439863" y="2590799"/>
                <a:ext cx="101598" cy="128586"/>
              </a:xfrm>
              <a:custGeom>
                <a:avLst/>
                <a:gdLst>
                  <a:gd name="T0" fmla="*/ 0 w 64"/>
                  <a:gd name="T1" fmla="*/ 2147483647 h 81"/>
                  <a:gd name="T2" fmla="*/ 2147483647 w 64"/>
                  <a:gd name="T3" fmla="*/ 2147483647 h 81"/>
                  <a:gd name="T4" fmla="*/ 2147483647 w 64"/>
                  <a:gd name="T5" fmla="*/ 2147483647 h 81"/>
                  <a:gd name="T6" fmla="*/ 2147483647 w 64"/>
                  <a:gd name="T7" fmla="*/ 0 h 81"/>
                  <a:gd name="T8" fmla="*/ 0 w 64"/>
                  <a:gd name="T9" fmla="*/ 214748364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1"/>
                  <a:gd name="T17" fmla="*/ 64 w 6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1">
                    <a:moveTo>
                      <a:pt x="0" y="64"/>
                    </a:moveTo>
                    <a:lnTo>
                      <a:pt x="26" y="81"/>
                    </a:lnTo>
                    <a:lnTo>
                      <a:pt x="64" y="17"/>
                    </a:lnTo>
                    <a:lnTo>
                      <a:pt x="3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6"/>
              <p:cNvSpPr>
                <a:spLocks noChangeArrowheads="1"/>
              </p:cNvSpPr>
              <p:nvPr/>
            </p:nvSpPr>
            <p:spPr bwMode="auto">
              <a:xfrm>
                <a:off x="2527301" y="2590799"/>
                <a:ext cx="98427" cy="128586"/>
              </a:xfrm>
              <a:custGeom>
                <a:avLst/>
                <a:gdLst>
                  <a:gd name="T0" fmla="*/ 2147483647 w 62"/>
                  <a:gd name="T1" fmla="*/ 0 h 81"/>
                  <a:gd name="T2" fmla="*/ 0 w 62"/>
                  <a:gd name="T3" fmla="*/ 2147483647 h 81"/>
                  <a:gd name="T4" fmla="*/ 2147483647 w 62"/>
                  <a:gd name="T5" fmla="*/ 2147483647 h 81"/>
                  <a:gd name="T6" fmla="*/ 2147483647 w 62"/>
                  <a:gd name="T7" fmla="*/ 2147483647 h 81"/>
                  <a:gd name="T8" fmla="*/ 2147483647 w 62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1"/>
                  <a:gd name="T17" fmla="*/ 62 w 6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1">
                    <a:moveTo>
                      <a:pt x="26" y="0"/>
                    </a:moveTo>
                    <a:lnTo>
                      <a:pt x="0" y="17"/>
                    </a:lnTo>
                    <a:lnTo>
                      <a:pt x="36" y="81"/>
                    </a:lnTo>
                    <a:lnTo>
                      <a:pt x="62" y="6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7"/>
              <p:cNvSpPr>
                <a:spLocks noChangeArrowheads="1"/>
              </p:cNvSpPr>
              <p:nvPr/>
            </p:nvSpPr>
            <p:spPr bwMode="auto">
              <a:xfrm>
                <a:off x="2411417" y="2392361"/>
                <a:ext cx="98427" cy="123823"/>
              </a:xfrm>
              <a:custGeom>
                <a:avLst/>
                <a:gdLst>
                  <a:gd name="T0" fmla="*/ 0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2147483647 h 78"/>
                  <a:gd name="T6" fmla="*/ 2147483647 w 62"/>
                  <a:gd name="T7" fmla="*/ 0 h 78"/>
                  <a:gd name="T8" fmla="*/ 0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14"/>
                    </a:moveTo>
                    <a:lnTo>
                      <a:pt x="36" y="78"/>
                    </a:lnTo>
                    <a:lnTo>
                      <a:pt x="62" y="64"/>
                    </a:lnTo>
                    <a:lnTo>
                      <a:pt x="2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8"/>
              <p:cNvSpPr>
                <a:spLocks noChangeArrowheads="1"/>
              </p:cNvSpPr>
              <p:nvPr/>
            </p:nvSpPr>
            <p:spPr bwMode="auto">
              <a:xfrm>
                <a:off x="1117601" y="1293811"/>
                <a:ext cx="1833566" cy="1068390"/>
              </a:xfrm>
              <a:custGeom>
                <a:avLst/>
                <a:gdLst>
                  <a:gd name="T0" fmla="*/ 2147483647 w 489"/>
                  <a:gd name="T1" fmla="*/ 2147483647 h 285"/>
                  <a:gd name="T2" fmla="*/ 2147483647 w 489"/>
                  <a:gd name="T3" fmla="*/ 2147483647 h 285"/>
                  <a:gd name="T4" fmla="*/ 2147483647 w 489"/>
                  <a:gd name="T5" fmla="*/ 2147483647 h 285"/>
                  <a:gd name="T6" fmla="*/ 2147483647 w 489"/>
                  <a:gd name="T7" fmla="*/ 2147483647 h 285"/>
                  <a:gd name="T8" fmla="*/ 2147483647 w 489"/>
                  <a:gd name="T9" fmla="*/ 0 h 285"/>
                  <a:gd name="T10" fmla="*/ 2147483647 w 489"/>
                  <a:gd name="T11" fmla="*/ 2147483647 h 285"/>
                  <a:gd name="T12" fmla="*/ 2147483647 w 489"/>
                  <a:gd name="T13" fmla="*/ 2147483647 h 285"/>
                  <a:gd name="T14" fmla="*/ 2147483647 w 489"/>
                  <a:gd name="T15" fmla="*/ 2147483647 h 285"/>
                  <a:gd name="T16" fmla="*/ 2147483647 w 489"/>
                  <a:gd name="T17" fmla="*/ 2147483647 h 285"/>
                  <a:gd name="T18" fmla="*/ 0 w 489"/>
                  <a:gd name="T19" fmla="*/ 2147483647 h 285"/>
                  <a:gd name="T20" fmla="*/ 2147483647 w 489"/>
                  <a:gd name="T21" fmla="*/ 2147483647 h 285"/>
                  <a:gd name="T22" fmla="*/ 2147483647 w 489"/>
                  <a:gd name="T23" fmla="*/ 2147483647 h 285"/>
                  <a:gd name="T24" fmla="*/ 2147483647 w 489"/>
                  <a:gd name="T25" fmla="*/ 2147483647 h 285"/>
                  <a:gd name="T26" fmla="*/ 2147483647 w 489"/>
                  <a:gd name="T27" fmla="*/ 2147483647 h 285"/>
                  <a:gd name="T28" fmla="*/ 2147483647 w 489"/>
                  <a:gd name="T29" fmla="*/ 2147483647 h 285"/>
                  <a:gd name="T30" fmla="*/ 2147483647 w 489"/>
                  <a:gd name="T31" fmla="*/ 2147483647 h 285"/>
                  <a:gd name="T32" fmla="*/ 2147483647 w 489"/>
                  <a:gd name="T33" fmla="*/ 2147483647 h 285"/>
                  <a:gd name="T34" fmla="*/ 2147483647 w 489"/>
                  <a:gd name="T35" fmla="*/ 2147483647 h 285"/>
                  <a:gd name="T36" fmla="*/ 2147483647 w 489"/>
                  <a:gd name="T37" fmla="*/ 2147483647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9"/>
                  <a:gd name="T58" fmla="*/ 0 h 285"/>
                  <a:gd name="T59" fmla="*/ 489 w 489"/>
                  <a:gd name="T60" fmla="*/ 285 h 2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9" h="285">
                    <a:moveTo>
                      <a:pt x="415" y="222"/>
                    </a:moveTo>
                    <a:cubicBezTo>
                      <a:pt x="456" y="222"/>
                      <a:pt x="489" y="189"/>
                      <a:pt x="489" y="148"/>
                    </a:cubicBezTo>
                    <a:cubicBezTo>
                      <a:pt x="489" y="107"/>
                      <a:pt x="456" y="74"/>
                      <a:pt x="415" y="74"/>
                    </a:cubicBezTo>
                    <a:cubicBezTo>
                      <a:pt x="411" y="74"/>
                      <a:pt x="407" y="74"/>
                      <a:pt x="404" y="75"/>
                    </a:cubicBezTo>
                    <a:cubicBezTo>
                      <a:pt x="387" y="31"/>
                      <a:pt x="345" y="0"/>
                      <a:pt x="295" y="0"/>
                    </a:cubicBezTo>
                    <a:cubicBezTo>
                      <a:pt x="263" y="0"/>
                      <a:pt x="234" y="13"/>
                      <a:pt x="213" y="34"/>
                    </a:cubicBezTo>
                    <a:cubicBezTo>
                      <a:pt x="199" y="24"/>
                      <a:pt x="181" y="18"/>
                      <a:pt x="162" y="18"/>
                    </a:cubicBezTo>
                    <a:cubicBezTo>
                      <a:pt x="115" y="18"/>
                      <a:pt x="77" y="52"/>
                      <a:pt x="71" y="97"/>
                    </a:cubicBezTo>
                    <a:cubicBezTo>
                      <a:pt x="66" y="96"/>
                      <a:pt x="61" y="95"/>
                      <a:pt x="56" y="95"/>
                    </a:cubicBezTo>
                    <a:cubicBezTo>
                      <a:pt x="25" y="95"/>
                      <a:pt x="0" y="120"/>
                      <a:pt x="0" y="151"/>
                    </a:cubicBezTo>
                    <a:cubicBezTo>
                      <a:pt x="0" y="182"/>
                      <a:pt x="25" y="208"/>
                      <a:pt x="56" y="208"/>
                    </a:cubicBezTo>
                    <a:cubicBezTo>
                      <a:pt x="64" y="208"/>
                      <a:pt x="71" y="206"/>
                      <a:pt x="78" y="203"/>
                    </a:cubicBezTo>
                    <a:cubicBezTo>
                      <a:pt x="83" y="234"/>
                      <a:pt x="109" y="257"/>
                      <a:pt x="141" y="257"/>
                    </a:cubicBezTo>
                    <a:cubicBezTo>
                      <a:pt x="155" y="257"/>
                      <a:pt x="168" y="252"/>
                      <a:pt x="178" y="244"/>
                    </a:cubicBezTo>
                    <a:cubicBezTo>
                      <a:pt x="189" y="268"/>
                      <a:pt x="213" y="285"/>
                      <a:pt x="241" y="285"/>
                    </a:cubicBezTo>
                    <a:cubicBezTo>
                      <a:pt x="264" y="285"/>
                      <a:pt x="285" y="273"/>
                      <a:pt x="297" y="255"/>
                    </a:cubicBezTo>
                    <a:cubicBezTo>
                      <a:pt x="307" y="263"/>
                      <a:pt x="319" y="267"/>
                      <a:pt x="332" y="267"/>
                    </a:cubicBezTo>
                    <a:cubicBezTo>
                      <a:pt x="361" y="267"/>
                      <a:pt x="386" y="246"/>
                      <a:pt x="390" y="217"/>
                    </a:cubicBezTo>
                    <a:cubicBezTo>
                      <a:pt x="397" y="220"/>
                      <a:pt x="406" y="222"/>
                      <a:pt x="415" y="222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9"/>
              <p:cNvSpPr>
                <a:spLocks noEditPoints="1" noChangeArrowheads="1"/>
              </p:cNvSpPr>
              <p:nvPr/>
            </p:nvSpPr>
            <p:spPr bwMode="auto">
              <a:xfrm>
                <a:off x="858841" y="0"/>
                <a:ext cx="750890" cy="522290"/>
              </a:xfrm>
              <a:custGeom>
                <a:avLst/>
                <a:gdLst>
                  <a:gd name="T0" fmla="*/ 2147483647 w 200"/>
                  <a:gd name="T1" fmla="*/ 0 h 139"/>
                  <a:gd name="T2" fmla="*/ 2147483647 w 200"/>
                  <a:gd name="T3" fmla="*/ 0 h 139"/>
                  <a:gd name="T4" fmla="*/ 0 w 200"/>
                  <a:gd name="T5" fmla="*/ 2147483647 h 139"/>
                  <a:gd name="T6" fmla="*/ 0 w 200"/>
                  <a:gd name="T7" fmla="*/ 2147483647 h 139"/>
                  <a:gd name="T8" fmla="*/ 2147483647 w 200"/>
                  <a:gd name="T9" fmla="*/ 2147483647 h 139"/>
                  <a:gd name="T10" fmla="*/ 2147483647 w 200"/>
                  <a:gd name="T11" fmla="*/ 2147483647 h 139"/>
                  <a:gd name="T12" fmla="*/ 2147483647 w 200"/>
                  <a:gd name="T13" fmla="*/ 2147483647 h 139"/>
                  <a:gd name="T14" fmla="*/ 2147483647 w 200"/>
                  <a:gd name="T15" fmla="*/ 2147483647 h 139"/>
                  <a:gd name="T16" fmla="*/ 2147483647 w 200"/>
                  <a:gd name="T17" fmla="*/ 0 h 139"/>
                  <a:gd name="T18" fmla="*/ 2147483647 w 200"/>
                  <a:gd name="T19" fmla="*/ 2147483647 h 139"/>
                  <a:gd name="T20" fmla="*/ 2147483647 w 200"/>
                  <a:gd name="T21" fmla="*/ 2147483647 h 139"/>
                  <a:gd name="T22" fmla="*/ 2147483647 w 200"/>
                  <a:gd name="T23" fmla="*/ 2147483647 h 139"/>
                  <a:gd name="T24" fmla="*/ 2147483647 w 200"/>
                  <a:gd name="T25" fmla="*/ 2147483647 h 139"/>
                  <a:gd name="T26" fmla="*/ 2147483647 w 200"/>
                  <a:gd name="T27" fmla="*/ 2147483647 h 139"/>
                  <a:gd name="T28" fmla="*/ 2147483647 w 200"/>
                  <a:gd name="T29" fmla="*/ 2147483647 h 139"/>
                  <a:gd name="T30" fmla="*/ 2147483647 w 200"/>
                  <a:gd name="T31" fmla="*/ 2147483647 h 139"/>
                  <a:gd name="T32" fmla="*/ 2147483647 w 200"/>
                  <a:gd name="T33" fmla="*/ 2147483647 h 139"/>
                  <a:gd name="T34" fmla="*/ 2147483647 w 200"/>
                  <a:gd name="T35" fmla="*/ 2147483647 h 1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"/>
                  <a:gd name="T55" fmla="*/ 0 h 139"/>
                  <a:gd name="T56" fmla="*/ 200 w 200"/>
                  <a:gd name="T57" fmla="*/ 139 h 1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" h="139">
                    <a:moveTo>
                      <a:pt x="17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7"/>
                      <a:pt x="12" y="139"/>
                      <a:pt x="26" y="139"/>
                    </a:cubicBezTo>
                    <a:cubicBezTo>
                      <a:pt x="174" y="139"/>
                      <a:pt x="174" y="139"/>
                      <a:pt x="174" y="139"/>
                    </a:cubicBezTo>
                    <a:cubicBezTo>
                      <a:pt x="188" y="139"/>
                      <a:pt x="200" y="127"/>
                      <a:pt x="200" y="113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12"/>
                      <a:pt x="188" y="0"/>
                      <a:pt x="174" y="0"/>
                    </a:cubicBezTo>
                    <a:moveTo>
                      <a:pt x="185" y="113"/>
                    </a:moveTo>
                    <a:cubicBezTo>
                      <a:pt x="185" y="119"/>
                      <a:pt x="180" y="124"/>
                      <a:pt x="17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0" y="124"/>
                      <a:pt x="15" y="119"/>
                      <a:pt x="15" y="11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1"/>
                      <a:pt x="20" y="16"/>
                      <a:pt x="26" y="16"/>
                    </a:cubicBezTo>
                    <a:cubicBezTo>
                      <a:pt x="174" y="16"/>
                      <a:pt x="174" y="16"/>
                      <a:pt x="174" y="16"/>
                    </a:cubicBezTo>
                    <a:cubicBezTo>
                      <a:pt x="180" y="16"/>
                      <a:pt x="185" y="21"/>
                      <a:pt x="185" y="27"/>
                    </a:cubicBezTo>
                    <a:lnTo>
                      <a:pt x="185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0"/>
              <p:cNvSpPr>
                <a:spLocks noChangeArrowheads="1"/>
              </p:cNvSpPr>
              <p:nvPr/>
            </p:nvSpPr>
            <p:spPr bwMode="auto">
              <a:xfrm>
                <a:off x="715965" y="555627"/>
                <a:ext cx="1035051" cy="239710"/>
              </a:xfrm>
              <a:custGeom>
                <a:avLst/>
                <a:gdLst>
                  <a:gd name="T0" fmla="*/ 2147483647 w 276"/>
                  <a:gd name="T1" fmla="*/ 2147483647 h 64"/>
                  <a:gd name="T2" fmla="*/ 2147483647 w 276"/>
                  <a:gd name="T3" fmla="*/ 2147483647 h 64"/>
                  <a:gd name="T4" fmla="*/ 2147483647 w 276"/>
                  <a:gd name="T5" fmla="*/ 2147483647 h 64"/>
                  <a:gd name="T6" fmla="*/ 2147483647 w 276"/>
                  <a:gd name="T7" fmla="*/ 2147483647 h 64"/>
                  <a:gd name="T8" fmla="*/ 2147483647 w 276"/>
                  <a:gd name="T9" fmla="*/ 2147483647 h 64"/>
                  <a:gd name="T10" fmla="*/ 2147483647 w 276"/>
                  <a:gd name="T11" fmla="*/ 2147483647 h 64"/>
                  <a:gd name="T12" fmla="*/ 2147483647 w 276"/>
                  <a:gd name="T13" fmla="*/ 0 h 64"/>
                  <a:gd name="T14" fmla="*/ 2147483647 w 276"/>
                  <a:gd name="T15" fmla="*/ 0 h 64"/>
                  <a:gd name="T16" fmla="*/ 2147483647 w 276"/>
                  <a:gd name="T17" fmla="*/ 2147483647 h 64"/>
                  <a:gd name="T18" fmla="*/ 2147483647 w 276"/>
                  <a:gd name="T19" fmla="*/ 2147483647 h 64"/>
                  <a:gd name="T20" fmla="*/ 0 w 276"/>
                  <a:gd name="T21" fmla="*/ 2147483647 h 64"/>
                  <a:gd name="T22" fmla="*/ 0 w 276"/>
                  <a:gd name="T23" fmla="*/ 2147483647 h 64"/>
                  <a:gd name="T24" fmla="*/ 2147483647 w 276"/>
                  <a:gd name="T25" fmla="*/ 214748364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6"/>
                  <a:gd name="T40" fmla="*/ 0 h 64"/>
                  <a:gd name="T41" fmla="*/ 276 w 27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6" h="64">
                    <a:moveTo>
                      <a:pt x="7" y="64"/>
                    </a:moveTo>
                    <a:cubicBezTo>
                      <a:pt x="269" y="64"/>
                      <a:pt x="269" y="64"/>
                      <a:pt x="269" y="64"/>
                    </a:cubicBezTo>
                    <a:cubicBezTo>
                      <a:pt x="273" y="64"/>
                      <a:pt x="276" y="61"/>
                      <a:pt x="276" y="57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0"/>
                      <a:pt x="274" y="45"/>
                      <a:pt x="272" y="42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8" y="2"/>
                      <a:pt x="233" y="0"/>
                      <a:pt x="22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38" y="2"/>
                      <a:pt x="36" y="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2" y="45"/>
                      <a:pt x="0" y="50"/>
                      <a:pt x="0" y="5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1"/>
              <p:cNvSpPr>
                <a:spLocks noEditPoints="1" noChangeArrowheads="1"/>
              </p:cNvSpPr>
              <p:nvPr/>
            </p:nvSpPr>
            <p:spPr bwMode="auto">
              <a:xfrm>
                <a:off x="2268541" y="41272"/>
                <a:ext cx="781053" cy="608012"/>
              </a:xfrm>
              <a:custGeom>
                <a:avLst/>
                <a:gdLst>
                  <a:gd name="T0" fmla="*/ 2147483647 w 208"/>
                  <a:gd name="T1" fmla="*/ 0 h 162"/>
                  <a:gd name="T2" fmla="*/ 2147483647 w 208"/>
                  <a:gd name="T3" fmla="*/ 0 h 162"/>
                  <a:gd name="T4" fmla="*/ 0 w 208"/>
                  <a:gd name="T5" fmla="*/ 2147483647 h 162"/>
                  <a:gd name="T6" fmla="*/ 0 w 208"/>
                  <a:gd name="T7" fmla="*/ 2147483647 h 162"/>
                  <a:gd name="T8" fmla="*/ 2147483647 w 208"/>
                  <a:gd name="T9" fmla="*/ 2147483647 h 162"/>
                  <a:gd name="T10" fmla="*/ 2147483647 w 208"/>
                  <a:gd name="T11" fmla="*/ 2147483647 h 162"/>
                  <a:gd name="T12" fmla="*/ 2147483647 w 208"/>
                  <a:gd name="T13" fmla="*/ 2147483647 h 162"/>
                  <a:gd name="T14" fmla="*/ 2147483647 w 208"/>
                  <a:gd name="T15" fmla="*/ 2147483647 h 162"/>
                  <a:gd name="T16" fmla="*/ 2147483647 w 208"/>
                  <a:gd name="T17" fmla="*/ 0 h 162"/>
                  <a:gd name="T18" fmla="*/ 2147483647 w 208"/>
                  <a:gd name="T19" fmla="*/ 2147483647 h 162"/>
                  <a:gd name="T20" fmla="*/ 2147483647 w 208"/>
                  <a:gd name="T21" fmla="*/ 2147483647 h 162"/>
                  <a:gd name="T22" fmla="*/ 2147483647 w 208"/>
                  <a:gd name="T23" fmla="*/ 2147483647 h 162"/>
                  <a:gd name="T24" fmla="*/ 2147483647 w 208"/>
                  <a:gd name="T25" fmla="*/ 2147483647 h 162"/>
                  <a:gd name="T26" fmla="*/ 2147483647 w 208"/>
                  <a:gd name="T27" fmla="*/ 2147483647 h 162"/>
                  <a:gd name="T28" fmla="*/ 2147483647 w 208"/>
                  <a:gd name="T29" fmla="*/ 2147483647 h 162"/>
                  <a:gd name="T30" fmla="*/ 2147483647 w 208"/>
                  <a:gd name="T31" fmla="*/ 2147483647 h 162"/>
                  <a:gd name="T32" fmla="*/ 2147483647 w 208"/>
                  <a:gd name="T33" fmla="*/ 2147483647 h 162"/>
                  <a:gd name="T34" fmla="*/ 2147483647 w 208"/>
                  <a:gd name="T35" fmla="*/ 2147483647 h 1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8"/>
                  <a:gd name="T55" fmla="*/ 0 h 162"/>
                  <a:gd name="T56" fmla="*/ 208 w 208"/>
                  <a:gd name="T57" fmla="*/ 162 h 1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8" h="162">
                    <a:moveTo>
                      <a:pt x="177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8"/>
                      <a:pt x="14" y="162"/>
                      <a:pt x="31" y="162"/>
                    </a:cubicBezTo>
                    <a:cubicBezTo>
                      <a:pt x="177" y="162"/>
                      <a:pt x="177" y="162"/>
                      <a:pt x="177" y="162"/>
                    </a:cubicBezTo>
                    <a:cubicBezTo>
                      <a:pt x="194" y="162"/>
                      <a:pt x="208" y="148"/>
                      <a:pt x="208" y="1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8" y="14"/>
                      <a:pt x="194" y="0"/>
                      <a:pt x="177" y="0"/>
                    </a:cubicBezTo>
                    <a:moveTo>
                      <a:pt x="190" y="131"/>
                    </a:moveTo>
                    <a:cubicBezTo>
                      <a:pt x="190" y="138"/>
                      <a:pt x="184" y="144"/>
                      <a:pt x="177" y="144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24" y="144"/>
                      <a:pt x="18" y="138"/>
                      <a:pt x="18" y="1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4"/>
                      <a:pt x="24" y="18"/>
                      <a:pt x="31" y="18"/>
                    </a:cubicBezTo>
                    <a:cubicBezTo>
                      <a:pt x="177" y="18"/>
                      <a:pt x="177" y="18"/>
                      <a:pt x="177" y="18"/>
                    </a:cubicBezTo>
                    <a:cubicBezTo>
                      <a:pt x="184" y="18"/>
                      <a:pt x="190" y="24"/>
                      <a:pt x="190" y="31"/>
                    </a:cubicBezTo>
                    <a:lnTo>
                      <a:pt x="19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2"/>
              <p:cNvSpPr>
                <a:spLocks noChangeArrowheads="1"/>
              </p:cNvSpPr>
              <p:nvPr/>
            </p:nvSpPr>
            <p:spPr bwMode="auto">
              <a:xfrm>
                <a:off x="2449513" y="690562"/>
                <a:ext cx="419098" cy="104775"/>
              </a:xfrm>
              <a:custGeom>
                <a:avLst/>
                <a:gdLst>
                  <a:gd name="T0" fmla="*/ 2147483647 w 112"/>
                  <a:gd name="T1" fmla="*/ 2147483647 h 28"/>
                  <a:gd name="T2" fmla="*/ 2147483647 w 112"/>
                  <a:gd name="T3" fmla="*/ 2147483647 h 28"/>
                  <a:gd name="T4" fmla="*/ 2147483647 w 112"/>
                  <a:gd name="T5" fmla="*/ 2147483647 h 28"/>
                  <a:gd name="T6" fmla="*/ 2147483647 w 112"/>
                  <a:gd name="T7" fmla="*/ 2147483647 h 28"/>
                  <a:gd name="T8" fmla="*/ 2147483647 w 112"/>
                  <a:gd name="T9" fmla="*/ 0 h 28"/>
                  <a:gd name="T10" fmla="*/ 2147483647 w 112"/>
                  <a:gd name="T11" fmla="*/ 0 h 28"/>
                  <a:gd name="T12" fmla="*/ 2147483647 w 112"/>
                  <a:gd name="T13" fmla="*/ 2147483647 h 28"/>
                  <a:gd name="T14" fmla="*/ 2147483647 w 112"/>
                  <a:gd name="T15" fmla="*/ 2147483647 h 28"/>
                  <a:gd name="T16" fmla="*/ 0 w 112"/>
                  <a:gd name="T17" fmla="*/ 2147483647 h 28"/>
                  <a:gd name="T18" fmla="*/ 0 w 112"/>
                  <a:gd name="T19" fmla="*/ 2147483647 h 28"/>
                  <a:gd name="T20" fmla="*/ 2147483647 w 112"/>
                  <a:gd name="T21" fmla="*/ 2147483647 h 28"/>
                  <a:gd name="T22" fmla="*/ 2147483647 w 112"/>
                  <a:gd name="T23" fmla="*/ 2147483647 h 28"/>
                  <a:gd name="T24" fmla="*/ 2147483647 w 112"/>
                  <a:gd name="T25" fmla="*/ 2147483647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28"/>
                  <a:gd name="T41" fmla="*/ 112 w 112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28">
                    <a:moveTo>
                      <a:pt x="112" y="25"/>
                    </a:move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2"/>
                      <a:pt x="111" y="20"/>
                      <a:pt x="110" y="18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1"/>
                      <a:pt x="93" y="0"/>
                      <a:pt x="9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1"/>
                      <a:pt x="16" y="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20"/>
                      <a:pt x="0" y="22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8"/>
                      <a:pt x="3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1" y="28"/>
                      <a:pt x="112" y="26"/>
                      <a:pt x="112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3"/>
              <p:cNvSpPr>
                <a:spLocks noEditPoints="1" noChangeArrowheads="1"/>
              </p:cNvSpPr>
              <p:nvPr/>
            </p:nvSpPr>
            <p:spPr bwMode="auto">
              <a:xfrm>
                <a:off x="3124200" y="41272"/>
                <a:ext cx="385764" cy="754065"/>
              </a:xfrm>
              <a:custGeom>
                <a:avLst/>
                <a:gdLst>
                  <a:gd name="T0" fmla="*/ 2147483647 w 103"/>
                  <a:gd name="T1" fmla="*/ 0 h 201"/>
                  <a:gd name="T2" fmla="*/ 2147483647 w 103"/>
                  <a:gd name="T3" fmla="*/ 0 h 201"/>
                  <a:gd name="T4" fmla="*/ 0 w 103"/>
                  <a:gd name="T5" fmla="*/ 2147483647 h 201"/>
                  <a:gd name="T6" fmla="*/ 0 w 103"/>
                  <a:gd name="T7" fmla="*/ 2147483647 h 201"/>
                  <a:gd name="T8" fmla="*/ 2147483647 w 103"/>
                  <a:gd name="T9" fmla="*/ 2147483647 h 201"/>
                  <a:gd name="T10" fmla="*/ 2147483647 w 103"/>
                  <a:gd name="T11" fmla="*/ 2147483647 h 201"/>
                  <a:gd name="T12" fmla="*/ 2147483647 w 103"/>
                  <a:gd name="T13" fmla="*/ 2147483647 h 201"/>
                  <a:gd name="T14" fmla="*/ 2147483647 w 103"/>
                  <a:gd name="T15" fmla="*/ 2147483647 h 201"/>
                  <a:gd name="T16" fmla="*/ 2147483647 w 103"/>
                  <a:gd name="T17" fmla="*/ 0 h 201"/>
                  <a:gd name="T18" fmla="*/ 2147483647 w 103"/>
                  <a:gd name="T19" fmla="*/ 2147483647 h 201"/>
                  <a:gd name="T20" fmla="*/ 2147483647 w 103"/>
                  <a:gd name="T21" fmla="*/ 2147483647 h 201"/>
                  <a:gd name="T22" fmla="*/ 2147483647 w 103"/>
                  <a:gd name="T23" fmla="*/ 2147483647 h 201"/>
                  <a:gd name="T24" fmla="*/ 2147483647 w 103"/>
                  <a:gd name="T25" fmla="*/ 2147483647 h 201"/>
                  <a:gd name="T26" fmla="*/ 2147483647 w 103"/>
                  <a:gd name="T27" fmla="*/ 2147483647 h 2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201"/>
                  <a:gd name="T44" fmla="*/ 103 w 103"/>
                  <a:gd name="T45" fmla="*/ 201 h 2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201">
                    <a:moveTo>
                      <a:pt x="8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95"/>
                      <a:pt x="6" y="201"/>
                      <a:pt x="13" y="201"/>
                    </a:cubicBezTo>
                    <a:cubicBezTo>
                      <a:pt x="89" y="201"/>
                      <a:pt x="89" y="201"/>
                      <a:pt x="89" y="201"/>
                    </a:cubicBezTo>
                    <a:cubicBezTo>
                      <a:pt x="97" y="201"/>
                      <a:pt x="103" y="195"/>
                      <a:pt x="103" y="187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3" y="6"/>
                      <a:pt x="97" y="0"/>
                      <a:pt x="89" y="0"/>
                    </a:cubicBezTo>
                    <a:moveTo>
                      <a:pt x="52" y="187"/>
                    </a:moveTo>
                    <a:cubicBezTo>
                      <a:pt x="45" y="187"/>
                      <a:pt x="40" y="181"/>
                      <a:pt x="40" y="175"/>
                    </a:cubicBezTo>
                    <a:cubicBezTo>
                      <a:pt x="40" y="168"/>
                      <a:pt x="45" y="163"/>
                      <a:pt x="52" y="163"/>
                    </a:cubicBezTo>
                    <a:cubicBezTo>
                      <a:pt x="58" y="163"/>
                      <a:pt x="63" y="168"/>
                      <a:pt x="63" y="175"/>
                    </a:cubicBezTo>
                    <a:cubicBezTo>
                      <a:pt x="63" y="181"/>
                      <a:pt x="58" y="187"/>
                      <a:pt x="52" y="187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1433514"/>
                <a:ext cx="525464" cy="804864"/>
              </a:xfrm>
              <a:custGeom>
                <a:avLst/>
                <a:gdLst>
                  <a:gd name="T0" fmla="*/ 2147483647 w 140"/>
                  <a:gd name="T1" fmla="*/ 0 h 215"/>
                  <a:gd name="T2" fmla="*/ 2147483647 w 140"/>
                  <a:gd name="T3" fmla="*/ 0 h 215"/>
                  <a:gd name="T4" fmla="*/ 0 w 140"/>
                  <a:gd name="T5" fmla="*/ 2147483647 h 215"/>
                  <a:gd name="T6" fmla="*/ 0 w 140"/>
                  <a:gd name="T7" fmla="*/ 2147483647 h 215"/>
                  <a:gd name="T8" fmla="*/ 2147483647 w 140"/>
                  <a:gd name="T9" fmla="*/ 2147483647 h 215"/>
                  <a:gd name="T10" fmla="*/ 2147483647 w 140"/>
                  <a:gd name="T11" fmla="*/ 2147483647 h 215"/>
                  <a:gd name="T12" fmla="*/ 2147483647 w 140"/>
                  <a:gd name="T13" fmla="*/ 2147483647 h 215"/>
                  <a:gd name="T14" fmla="*/ 2147483647 w 140"/>
                  <a:gd name="T15" fmla="*/ 2147483647 h 215"/>
                  <a:gd name="T16" fmla="*/ 2147483647 w 140"/>
                  <a:gd name="T17" fmla="*/ 0 h 215"/>
                  <a:gd name="T18" fmla="*/ 2147483647 w 140"/>
                  <a:gd name="T19" fmla="*/ 2147483647 h 215"/>
                  <a:gd name="T20" fmla="*/ 2147483647 w 140"/>
                  <a:gd name="T21" fmla="*/ 2147483647 h 215"/>
                  <a:gd name="T22" fmla="*/ 2147483647 w 140"/>
                  <a:gd name="T23" fmla="*/ 2147483647 h 215"/>
                  <a:gd name="T24" fmla="*/ 2147483647 w 140"/>
                  <a:gd name="T25" fmla="*/ 2147483647 h 215"/>
                  <a:gd name="T26" fmla="*/ 2147483647 w 140"/>
                  <a:gd name="T27" fmla="*/ 2147483647 h 215"/>
                  <a:gd name="T28" fmla="*/ 2147483647 w 140"/>
                  <a:gd name="T29" fmla="*/ 2147483647 h 215"/>
                  <a:gd name="T30" fmla="*/ 2147483647 w 140"/>
                  <a:gd name="T31" fmla="*/ 2147483647 h 215"/>
                  <a:gd name="T32" fmla="*/ 2147483647 w 140"/>
                  <a:gd name="T33" fmla="*/ 2147483647 h 215"/>
                  <a:gd name="T34" fmla="*/ 2147483647 w 140"/>
                  <a:gd name="T35" fmla="*/ 2147483647 h 2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215"/>
                  <a:gd name="T56" fmla="*/ 140 w 140"/>
                  <a:gd name="T57" fmla="*/ 215 h 2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215">
                    <a:moveTo>
                      <a:pt x="109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201"/>
                      <a:pt x="14" y="215"/>
                      <a:pt x="31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26" y="215"/>
                      <a:pt x="140" y="201"/>
                      <a:pt x="140" y="184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13"/>
                      <a:pt x="126" y="0"/>
                      <a:pt x="109" y="0"/>
                    </a:cubicBezTo>
                    <a:moveTo>
                      <a:pt x="122" y="177"/>
                    </a:moveTo>
                    <a:cubicBezTo>
                      <a:pt x="122" y="187"/>
                      <a:pt x="116" y="195"/>
                      <a:pt x="109" y="195"/>
                    </a:cubicBezTo>
                    <a:cubicBezTo>
                      <a:pt x="31" y="195"/>
                      <a:pt x="31" y="195"/>
                      <a:pt x="31" y="195"/>
                    </a:cubicBezTo>
                    <a:cubicBezTo>
                      <a:pt x="24" y="195"/>
                      <a:pt x="18" y="187"/>
                      <a:pt x="18" y="17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26"/>
                      <a:pt x="24" y="18"/>
                      <a:pt x="3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16" y="18"/>
                      <a:pt x="122" y="26"/>
                      <a:pt x="122" y="35"/>
                    </a:cubicBezTo>
                    <a:lnTo>
                      <a:pt x="122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5"/>
              <p:cNvSpPr>
                <a:spLocks noEditPoints="1" noChangeArrowheads="1"/>
              </p:cNvSpPr>
              <p:nvPr/>
            </p:nvSpPr>
            <p:spPr bwMode="auto">
              <a:xfrm>
                <a:off x="2587627" y="2813047"/>
                <a:ext cx="739775" cy="854077"/>
              </a:xfrm>
              <a:custGeom>
                <a:avLst/>
                <a:gdLst>
                  <a:gd name="T0" fmla="*/ 2147483647 w 197"/>
                  <a:gd name="T1" fmla="*/ 0 h 228"/>
                  <a:gd name="T2" fmla="*/ 0 w 197"/>
                  <a:gd name="T3" fmla="*/ 2147483647 h 228"/>
                  <a:gd name="T4" fmla="*/ 0 w 197"/>
                  <a:gd name="T5" fmla="*/ 2147483647 h 228"/>
                  <a:gd name="T6" fmla="*/ 2147483647 w 197"/>
                  <a:gd name="T7" fmla="*/ 2147483647 h 228"/>
                  <a:gd name="T8" fmla="*/ 2147483647 w 197"/>
                  <a:gd name="T9" fmla="*/ 2147483647 h 228"/>
                  <a:gd name="T10" fmla="*/ 2147483647 w 197"/>
                  <a:gd name="T11" fmla="*/ 2147483647 h 228"/>
                  <a:gd name="T12" fmla="*/ 2147483647 w 197"/>
                  <a:gd name="T13" fmla="*/ 0 h 228"/>
                  <a:gd name="T14" fmla="*/ 2147483647 w 197"/>
                  <a:gd name="T15" fmla="*/ 2147483647 h 228"/>
                  <a:gd name="T16" fmla="*/ 2147483647 w 197"/>
                  <a:gd name="T17" fmla="*/ 2147483647 h 228"/>
                  <a:gd name="T18" fmla="*/ 2147483647 w 197"/>
                  <a:gd name="T19" fmla="*/ 2147483647 h 228"/>
                  <a:gd name="T20" fmla="*/ 2147483647 w 197"/>
                  <a:gd name="T21" fmla="*/ 2147483647 h 228"/>
                  <a:gd name="T22" fmla="*/ 2147483647 w 197"/>
                  <a:gd name="T23" fmla="*/ 2147483647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7"/>
                  <a:gd name="T37" fmla="*/ 0 h 228"/>
                  <a:gd name="T38" fmla="*/ 197 w 197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7" h="228">
                    <a:moveTo>
                      <a:pt x="98" y="0"/>
                    </a:moveTo>
                    <a:cubicBezTo>
                      <a:pt x="62" y="0"/>
                      <a:pt x="0" y="7"/>
                      <a:pt x="0" y="3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21"/>
                      <a:pt x="62" y="228"/>
                      <a:pt x="98" y="228"/>
                    </a:cubicBezTo>
                    <a:cubicBezTo>
                      <a:pt x="135" y="228"/>
                      <a:pt x="197" y="221"/>
                      <a:pt x="197" y="195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7" y="7"/>
                      <a:pt x="135" y="0"/>
                      <a:pt x="98" y="0"/>
                    </a:cubicBezTo>
                    <a:moveTo>
                      <a:pt x="98" y="55"/>
                    </a:moveTo>
                    <a:cubicBezTo>
                      <a:pt x="52" y="55"/>
                      <a:pt x="15" y="45"/>
                      <a:pt x="15" y="32"/>
                    </a:cubicBezTo>
                    <a:cubicBezTo>
                      <a:pt x="15" y="20"/>
                      <a:pt x="52" y="10"/>
                      <a:pt x="98" y="10"/>
                    </a:cubicBezTo>
                    <a:cubicBezTo>
                      <a:pt x="144" y="10"/>
                      <a:pt x="182" y="20"/>
                      <a:pt x="182" y="32"/>
                    </a:cubicBezTo>
                    <a:cubicBezTo>
                      <a:pt x="182" y="45"/>
                      <a:pt x="144" y="55"/>
                      <a:pt x="98" y="5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6"/>
              <p:cNvSpPr>
                <a:spLocks noEditPoints="1" noChangeArrowheads="1"/>
              </p:cNvSpPr>
              <p:nvPr/>
            </p:nvSpPr>
            <p:spPr bwMode="auto">
              <a:xfrm>
                <a:off x="3581405" y="1362076"/>
                <a:ext cx="641348" cy="876302"/>
              </a:xfrm>
              <a:custGeom>
                <a:avLst/>
                <a:gdLst>
                  <a:gd name="T0" fmla="*/ 2147483647 w 171"/>
                  <a:gd name="T1" fmla="*/ 0 h 234"/>
                  <a:gd name="T2" fmla="*/ 2147483647 w 171"/>
                  <a:gd name="T3" fmla="*/ 0 h 234"/>
                  <a:gd name="T4" fmla="*/ 0 w 171"/>
                  <a:gd name="T5" fmla="*/ 2147483647 h 234"/>
                  <a:gd name="T6" fmla="*/ 0 w 171"/>
                  <a:gd name="T7" fmla="*/ 2147483647 h 234"/>
                  <a:gd name="T8" fmla="*/ 2147483647 w 171"/>
                  <a:gd name="T9" fmla="*/ 2147483647 h 234"/>
                  <a:gd name="T10" fmla="*/ 2147483647 w 171"/>
                  <a:gd name="T11" fmla="*/ 2147483647 h 234"/>
                  <a:gd name="T12" fmla="*/ 2147483647 w 171"/>
                  <a:gd name="T13" fmla="*/ 2147483647 h 234"/>
                  <a:gd name="T14" fmla="*/ 2147483647 w 171"/>
                  <a:gd name="T15" fmla="*/ 2147483647 h 234"/>
                  <a:gd name="T16" fmla="*/ 2147483647 w 171"/>
                  <a:gd name="T17" fmla="*/ 0 h 234"/>
                  <a:gd name="T18" fmla="*/ 2147483647 w 171"/>
                  <a:gd name="T19" fmla="*/ 2147483647 h 234"/>
                  <a:gd name="T20" fmla="*/ 2147483647 w 171"/>
                  <a:gd name="T21" fmla="*/ 2147483647 h 234"/>
                  <a:gd name="T22" fmla="*/ 2147483647 w 171"/>
                  <a:gd name="T23" fmla="*/ 2147483647 h 234"/>
                  <a:gd name="T24" fmla="*/ 2147483647 w 171"/>
                  <a:gd name="T25" fmla="*/ 2147483647 h 234"/>
                  <a:gd name="T26" fmla="*/ 2147483647 w 171"/>
                  <a:gd name="T27" fmla="*/ 2147483647 h 234"/>
                  <a:gd name="T28" fmla="*/ 2147483647 w 171"/>
                  <a:gd name="T29" fmla="*/ 2147483647 h 234"/>
                  <a:gd name="T30" fmla="*/ 2147483647 w 171"/>
                  <a:gd name="T31" fmla="*/ 2147483647 h 234"/>
                  <a:gd name="T32" fmla="*/ 2147483647 w 171"/>
                  <a:gd name="T33" fmla="*/ 2147483647 h 234"/>
                  <a:gd name="T34" fmla="*/ 2147483647 w 171"/>
                  <a:gd name="T35" fmla="*/ 2147483647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1"/>
                  <a:gd name="T55" fmla="*/ 0 h 234"/>
                  <a:gd name="T56" fmla="*/ 171 w 171"/>
                  <a:gd name="T57" fmla="*/ 234 h 2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1" h="234">
                    <a:moveTo>
                      <a:pt x="14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3"/>
                      <a:pt x="11" y="234"/>
                      <a:pt x="25" y="234"/>
                    </a:cubicBezTo>
                    <a:cubicBezTo>
                      <a:pt x="146" y="234"/>
                      <a:pt x="146" y="234"/>
                      <a:pt x="146" y="234"/>
                    </a:cubicBezTo>
                    <a:cubicBezTo>
                      <a:pt x="160" y="234"/>
                      <a:pt x="171" y="223"/>
                      <a:pt x="171" y="209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11"/>
                      <a:pt x="160" y="0"/>
                      <a:pt x="146" y="0"/>
                    </a:cubicBezTo>
                    <a:moveTo>
                      <a:pt x="157" y="183"/>
                    </a:moveTo>
                    <a:cubicBezTo>
                      <a:pt x="157" y="188"/>
                      <a:pt x="152" y="193"/>
                      <a:pt x="146" y="193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19" y="193"/>
                      <a:pt x="15" y="188"/>
                      <a:pt x="15" y="18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52" y="14"/>
                      <a:pt x="157" y="19"/>
                      <a:pt x="157" y="25"/>
                    </a:cubicBezTo>
                    <a:lnTo>
                      <a:pt x="157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Oval 27"/>
              <p:cNvSpPr>
                <a:spLocks noChangeArrowheads="1"/>
              </p:cNvSpPr>
              <p:nvPr/>
            </p:nvSpPr>
            <p:spPr bwMode="auto">
              <a:xfrm>
                <a:off x="3762377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90" name="Oval 28"/>
              <p:cNvSpPr>
                <a:spLocks noChangeArrowheads="1"/>
              </p:cNvSpPr>
              <p:nvPr/>
            </p:nvSpPr>
            <p:spPr bwMode="auto">
              <a:xfrm>
                <a:off x="3990980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91" name="Oval 29"/>
              <p:cNvSpPr>
                <a:spLocks noChangeArrowheads="1"/>
              </p:cNvSpPr>
              <p:nvPr/>
            </p:nvSpPr>
            <p:spPr bwMode="auto">
              <a:xfrm>
                <a:off x="3878267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92" name="Freeform 30"/>
              <p:cNvSpPr>
                <a:spLocks noChangeArrowheads="1"/>
              </p:cNvSpPr>
              <p:nvPr/>
            </p:nvSpPr>
            <p:spPr bwMode="auto">
              <a:xfrm>
                <a:off x="963615" y="2681289"/>
                <a:ext cx="442914" cy="161923"/>
              </a:xfrm>
              <a:custGeom>
                <a:avLst/>
                <a:gdLst>
                  <a:gd name="T0" fmla="*/ 0 w 118"/>
                  <a:gd name="T1" fmla="*/ 2147483647 h 43"/>
                  <a:gd name="T2" fmla="*/ 2147483647 w 118"/>
                  <a:gd name="T3" fmla="*/ 2147483647 h 43"/>
                  <a:gd name="T4" fmla="*/ 2147483647 w 118"/>
                  <a:gd name="T5" fmla="*/ 2147483647 h 43"/>
                  <a:gd name="T6" fmla="*/ 2147483647 w 118"/>
                  <a:gd name="T7" fmla="*/ 2147483647 h 43"/>
                  <a:gd name="T8" fmla="*/ 2147483647 w 118"/>
                  <a:gd name="T9" fmla="*/ 2147483647 h 43"/>
                  <a:gd name="T10" fmla="*/ 2147483647 w 118"/>
                  <a:gd name="T11" fmla="*/ 0 h 43"/>
                  <a:gd name="T12" fmla="*/ 2147483647 w 118"/>
                  <a:gd name="T13" fmla="*/ 0 h 43"/>
                  <a:gd name="T14" fmla="*/ 2147483647 w 118"/>
                  <a:gd name="T15" fmla="*/ 2147483647 h 43"/>
                  <a:gd name="T16" fmla="*/ 0 w 118"/>
                  <a:gd name="T17" fmla="*/ 2147483647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43"/>
                  <a:gd name="T29" fmla="*/ 118 w 11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43">
                    <a:moveTo>
                      <a:pt x="0" y="43"/>
                    </a:moveTo>
                    <a:cubicBezTo>
                      <a:pt x="4" y="40"/>
                      <a:pt x="9" y="39"/>
                      <a:pt x="14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11" y="39"/>
                      <a:pt x="115" y="40"/>
                      <a:pt x="118" y="41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1" y="7"/>
                      <a:pt x="90" y="0"/>
                      <a:pt x="8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19" y="7"/>
                      <a:pt x="15" y="15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"/>
              <p:cNvSpPr>
                <a:spLocks noEditPoints="1" noChangeArrowheads="1"/>
              </p:cNvSpPr>
              <p:nvPr/>
            </p:nvSpPr>
            <p:spPr bwMode="auto">
              <a:xfrm>
                <a:off x="952495" y="2857497"/>
                <a:ext cx="476253" cy="809627"/>
              </a:xfrm>
              <a:custGeom>
                <a:avLst/>
                <a:gdLst>
                  <a:gd name="T0" fmla="*/ 2147483647 w 127"/>
                  <a:gd name="T1" fmla="*/ 2147483647 h 216"/>
                  <a:gd name="T2" fmla="*/ 2147483647 w 127"/>
                  <a:gd name="T3" fmla="*/ 0 h 216"/>
                  <a:gd name="T4" fmla="*/ 2147483647 w 127"/>
                  <a:gd name="T5" fmla="*/ 0 h 216"/>
                  <a:gd name="T6" fmla="*/ 2147483647 w 127"/>
                  <a:gd name="T7" fmla="*/ 2147483647 h 216"/>
                  <a:gd name="T8" fmla="*/ 0 w 127"/>
                  <a:gd name="T9" fmla="*/ 2147483647 h 216"/>
                  <a:gd name="T10" fmla="*/ 0 w 127"/>
                  <a:gd name="T11" fmla="*/ 2147483647 h 216"/>
                  <a:gd name="T12" fmla="*/ 2147483647 w 127"/>
                  <a:gd name="T13" fmla="*/ 2147483647 h 216"/>
                  <a:gd name="T14" fmla="*/ 2147483647 w 127"/>
                  <a:gd name="T15" fmla="*/ 2147483647 h 216"/>
                  <a:gd name="T16" fmla="*/ 2147483647 w 127"/>
                  <a:gd name="T17" fmla="*/ 2147483647 h 216"/>
                  <a:gd name="T18" fmla="*/ 2147483647 w 127"/>
                  <a:gd name="T19" fmla="*/ 2147483647 h 216"/>
                  <a:gd name="T20" fmla="*/ 2147483647 w 127"/>
                  <a:gd name="T21" fmla="*/ 2147483647 h 216"/>
                  <a:gd name="T22" fmla="*/ 2147483647 w 127"/>
                  <a:gd name="T23" fmla="*/ 2147483647 h 216"/>
                  <a:gd name="T24" fmla="*/ 2147483647 w 127"/>
                  <a:gd name="T25" fmla="*/ 2147483647 h 216"/>
                  <a:gd name="T26" fmla="*/ 2147483647 w 127"/>
                  <a:gd name="T27" fmla="*/ 2147483647 h 216"/>
                  <a:gd name="T28" fmla="*/ 2147483647 w 127"/>
                  <a:gd name="T29" fmla="*/ 2147483647 h 216"/>
                  <a:gd name="T30" fmla="*/ 2147483647 w 127"/>
                  <a:gd name="T31" fmla="*/ 2147483647 h 216"/>
                  <a:gd name="T32" fmla="*/ 2147483647 w 127"/>
                  <a:gd name="T33" fmla="*/ 2147483647 h 216"/>
                  <a:gd name="T34" fmla="*/ 2147483647 w 127"/>
                  <a:gd name="T35" fmla="*/ 2147483647 h 216"/>
                  <a:gd name="T36" fmla="*/ 2147483647 w 127"/>
                  <a:gd name="T37" fmla="*/ 2147483647 h 216"/>
                  <a:gd name="T38" fmla="*/ 2147483647 w 127"/>
                  <a:gd name="T39" fmla="*/ 2147483647 h 216"/>
                  <a:gd name="T40" fmla="*/ 2147483647 w 127"/>
                  <a:gd name="T41" fmla="*/ 2147483647 h 216"/>
                  <a:gd name="T42" fmla="*/ 2147483647 w 127"/>
                  <a:gd name="T43" fmla="*/ 2147483647 h 216"/>
                  <a:gd name="T44" fmla="*/ 2147483647 w 127"/>
                  <a:gd name="T45" fmla="*/ 2147483647 h 216"/>
                  <a:gd name="T46" fmla="*/ 2147483647 w 127"/>
                  <a:gd name="T47" fmla="*/ 2147483647 h 216"/>
                  <a:gd name="T48" fmla="*/ 2147483647 w 127"/>
                  <a:gd name="T49" fmla="*/ 2147483647 h 216"/>
                  <a:gd name="T50" fmla="*/ 2147483647 w 127"/>
                  <a:gd name="T51" fmla="*/ 2147483647 h 216"/>
                  <a:gd name="T52" fmla="*/ 2147483647 w 127"/>
                  <a:gd name="T53" fmla="*/ 2147483647 h 216"/>
                  <a:gd name="T54" fmla="*/ 2147483647 w 127"/>
                  <a:gd name="T55" fmla="*/ 2147483647 h 216"/>
                  <a:gd name="T56" fmla="*/ 2147483647 w 127"/>
                  <a:gd name="T57" fmla="*/ 2147483647 h 216"/>
                  <a:gd name="T58" fmla="*/ 2147483647 w 127"/>
                  <a:gd name="T59" fmla="*/ 2147483647 h 216"/>
                  <a:gd name="T60" fmla="*/ 2147483647 w 127"/>
                  <a:gd name="T61" fmla="*/ 2147483647 h 216"/>
                  <a:gd name="T62" fmla="*/ 2147483647 w 127"/>
                  <a:gd name="T63" fmla="*/ 2147483647 h 216"/>
                  <a:gd name="T64" fmla="*/ 2147483647 w 127"/>
                  <a:gd name="T65" fmla="*/ 2147483647 h 216"/>
                  <a:gd name="T66" fmla="*/ 2147483647 w 127"/>
                  <a:gd name="T67" fmla="*/ 2147483647 h 216"/>
                  <a:gd name="T68" fmla="*/ 2147483647 w 127"/>
                  <a:gd name="T69" fmla="*/ 2147483647 h 216"/>
                  <a:gd name="T70" fmla="*/ 2147483647 w 127"/>
                  <a:gd name="T71" fmla="*/ 2147483647 h 216"/>
                  <a:gd name="T72" fmla="*/ 2147483647 w 127"/>
                  <a:gd name="T73" fmla="*/ 2147483647 h 2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"/>
                  <a:gd name="T112" fmla="*/ 0 h 216"/>
                  <a:gd name="T113" fmla="*/ 127 w 127"/>
                  <a:gd name="T114" fmla="*/ 216 h 2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" h="216">
                    <a:moveTo>
                      <a:pt x="119" y="2"/>
                    </a:moveTo>
                    <a:cubicBezTo>
                      <a:pt x="116" y="1"/>
                      <a:pt x="114" y="0"/>
                      <a:pt x="11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1" y="1"/>
                      <a:pt x="9" y="2"/>
                    </a:cubicBezTo>
                    <a:cubicBezTo>
                      <a:pt x="4" y="5"/>
                      <a:pt x="0" y="10"/>
                      <a:pt x="0" y="17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8"/>
                      <a:pt x="8" y="216"/>
                      <a:pt x="17" y="216"/>
                    </a:cubicBezTo>
                    <a:cubicBezTo>
                      <a:pt x="111" y="216"/>
                      <a:pt x="111" y="216"/>
                      <a:pt x="111" y="216"/>
                    </a:cubicBezTo>
                    <a:cubicBezTo>
                      <a:pt x="120" y="216"/>
                      <a:pt x="127" y="208"/>
                      <a:pt x="127" y="199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0"/>
                      <a:pt x="124" y="5"/>
                      <a:pt x="119" y="2"/>
                    </a:cubicBezTo>
                    <a:moveTo>
                      <a:pt x="105" y="180"/>
                    </a:moveTo>
                    <a:cubicBezTo>
                      <a:pt x="29" y="180"/>
                      <a:pt x="29" y="180"/>
                      <a:pt x="29" y="180"/>
                    </a:cubicBezTo>
                    <a:cubicBezTo>
                      <a:pt x="25" y="180"/>
                      <a:pt x="22" y="177"/>
                      <a:pt x="22" y="173"/>
                    </a:cubicBezTo>
                    <a:cubicBezTo>
                      <a:pt x="22" y="169"/>
                      <a:pt x="25" y="166"/>
                      <a:pt x="29" y="166"/>
                    </a:cubicBezTo>
                    <a:cubicBezTo>
                      <a:pt x="105" y="166"/>
                      <a:pt x="105" y="166"/>
                      <a:pt x="105" y="166"/>
                    </a:cubicBezTo>
                    <a:cubicBezTo>
                      <a:pt x="108" y="166"/>
                      <a:pt x="111" y="169"/>
                      <a:pt x="111" y="173"/>
                    </a:cubicBezTo>
                    <a:cubicBezTo>
                      <a:pt x="111" y="177"/>
                      <a:pt x="108" y="180"/>
                      <a:pt x="105" y="180"/>
                    </a:cubicBezTo>
                    <a:moveTo>
                      <a:pt x="105" y="149"/>
                    </a:moveTo>
                    <a:cubicBezTo>
                      <a:pt x="29" y="149"/>
                      <a:pt x="29" y="149"/>
                      <a:pt x="29" y="149"/>
                    </a:cubicBezTo>
                    <a:cubicBezTo>
                      <a:pt x="25" y="149"/>
                      <a:pt x="22" y="146"/>
                      <a:pt x="22" y="143"/>
                    </a:cubicBezTo>
                    <a:cubicBezTo>
                      <a:pt x="22" y="139"/>
                      <a:pt x="25" y="136"/>
                      <a:pt x="29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8" y="136"/>
                      <a:pt x="111" y="139"/>
                      <a:pt x="111" y="143"/>
                    </a:cubicBezTo>
                    <a:cubicBezTo>
                      <a:pt x="111" y="146"/>
                      <a:pt x="108" y="149"/>
                      <a:pt x="105" y="149"/>
                    </a:cubicBezTo>
                    <a:moveTo>
                      <a:pt x="105" y="119"/>
                    </a:moveTo>
                    <a:cubicBezTo>
                      <a:pt x="29" y="119"/>
                      <a:pt x="29" y="119"/>
                      <a:pt x="29" y="119"/>
                    </a:cubicBezTo>
                    <a:cubicBezTo>
                      <a:pt x="25" y="119"/>
                      <a:pt x="22" y="116"/>
                      <a:pt x="22" y="112"/>
                    </a:cubicBezTo>
                    <a:cubicBezTo>
                      <a:pt x="22" y="109"/>
                      <a:pt x="25" y="106"/>
                      <a:pt x="29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8" y="106"/>
                      <a:pt x="111" y="109"/>
                      <a:pt x="111" y="112"/>
                    </a:cubicBezTo>
                    <a:cubicBezTo>
                      <a:pt x="111" y="116"/>
                      <a:pt x="108" y="119"/>
                      <a:pt x="105" y="119"/>
                    </a:cubicBezTo>
                    <a:moveTo>
                      <a:pt x="102" y="40"/>
                    </a:moveTo>
                    <a:cubicBezTo>
                      <a:pt x="97" y="40"/>
                      <a:pt x="93" y="36"/>
                      <a:pt x="93" y="31"/>
                    </a:cubicBezTo>
                    <a:cubicBezTo>
                      <a:pt x="93" y="26"/>
                      <a:pt x="97" y="22"/>
                      <a:pt x="102" y="22"/>
                    </a:cubicBezTo>
                    <a:cubicBezTo>
                      <a:pt x="107" y="22"/>
                      <a:pt x="111" y="26"/>
                      <a:pt x="111" y="31"/>
                    </a:cubicBezTo>
                    <a:cubicBezTo>
                      <a:pt x="111" y="36"/>
                      <a:pt x="107" y="40"/>
                      <a:pt x="10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1152655" y="2040164"/>
            <a:ext cx="1439863" cy="1439863"/>
            <a:chOff x="3381375" y="2647950"/>
            <a:chExt cx="1439863" cy="1439863"/>
          </a:xfrm>
        </p:grpSpPr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3381375" y="2647950"/>
              <a:ext cx="1439863" cy="1439863"/>
              <a:chOff x="0" y="0"/>
              <a:chExt cx="4195" cy="4195"/>
            </a:xfrm>
          </p:grpSpPr>
          <p:grpSp>
            <p:nvGrpSpPr>
              <p:cNvPr id="4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43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7AC143"/>
                </a:solidFill>
                <a:ln w="12700">
                  <a:solidFill>
                    <a:srgbClr val="8EC31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44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42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2903538"/>
              <a:ext cx="903288" cy="90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oup 100"/>
          <p:cNvGrpSpPr/>
          <p:nvPr/>
        </p:nvGrpSpPr>
        <p:grpSpPr>
          <a:xfrm>
            <a:off x="9248928" y="2119292"/>
            <a:ext cx="1439863" cy="1441450"/>
            <a:chOff x="3381375" y="4597400"/>
            <a:chExt cx="1439863" cy="1441450"/>
          </a:xfrm>
        </p:grpSpPr>
        <p:grpSp>
          <p:nvGrpSpPr>
            <p:cNvPr id="60" name="Group 6"/>
            <p:cNvGrpSpPr>
              <a:grpSpLocks/>
            </p:cNvGrpSpPr>
            <p:nvPr/>
          </p:nvGrpSpPr>
          <p:grpSpPr bwMode="auto">
            <a:xfrm>
              <a:off x="3381375" y="4597400"/>
              <a:ext cx="1439863" cy="1441450"/>
              <a:chOff x="0" y="0"/>
              <a:chExt cx="4195" cy="4195"/>
            </a:xfrm>
          </p:grpSpPr>
          <p:grpSp>
            <p:nvGrpSpPr>
              <p:cNvPr id="6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63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7AC143"/>
                </a:solidFill>
                <a:ln w="12700">
                  <a:solidFill>
                    <a:srgbClr val="8EC31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64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62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99" name="图片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5388" y="4914900"/>
              <a:ext cx="779462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文本框 1"/>
          <p:cNvSpPr txBox="1"/>
          <p:nvPr/>
        </p:nvSpPr>
        <p:spPr>
          <a:xfrm>
            <a:off x="624950" y="213873"/>
            <a:ext cx="977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Web-based Time Attendance Software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103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1104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Auto-Synchronization of Attendance &amp; Data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6132816" y="1154754"/>
            <a:ext cx="6102571" cy="5270500"/>
            <a:chOff x="6132816" y="1154754"/>
            <a:chExt cx="6102571" cy="5270500"/>
          </a:xfrm>
        </p:grpSpPr>
        <p:grpSp>
          <p:nvGrpSpPr>
            <p:cNvPr id="65" name="组合 54"/>
            <p:cNvGrpSpPr>
              <a:grpSpLocks/>
            </p:cNvGrpSpPr>
            <p:nvPr/>
          </p:nvGrpSpPr>
          <p:grpSpPr bwMode="auto">
            <a:xfrm>
              <a:off x="6132816" y="1154754"/>
              <a:ext cx="5983288" cy="5270500"/>
              <a:chOff x="0" y="0"/>
              <a:chExt cx="5984253" cy="5271247"/>
            </a:xfrm>
            <a:solidFill>
              <a:srgbClr val="868686"/>
            </a:solidFill>
          </p:grpSpPr>
          <p:sp>
            <p:nvSpPr>
              <p:cNvPr id="66" name="Tit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84253" cy="52712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Arial" pitchFamily="34" charset="0"/>
                  <a:buNone/>
                </a:pPr>
                <a:endParaRPr lang="en-US" altLang="en-US" sz="8800" b="1">
                  <a:solidFill>
                    <a:srgbClr val="FFFFFF"/>
                  </a:solidFill>
                  <a:latin typeface="Myriad Pro Light" pitchFamily="34" charset="0"/>
                  <a:ea typeface="Microsoft YaHei" pitchFamily="34" charset="-122"/>
                  <a:sym typeface="Myriad Pro Light" pitchFamily="34" charset="0"/>
                </a:endParaRPr>
              </a:p>
            </p:txBody>
          </p:sp>
          <p:sp>
            <p:nvSpPr>
              <p:cNvPr id="67" name="矩形 56"/>
              <p:cNvSpPr>
                <a:spLocks noChangeArrowheads="1"/>
              </p:cNvSpPr>
              <p:nvPr/>
            </p:nvSpPr>
            <p:spPr bwMode="auto">
              <a:xfrm>
                <a:off x="2160632" y="62902"/>
                <a:ext cx="1904996" cy="5848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en-US" sz="3200" dirty="0" smtClean="0">
                    <a:latin typeface="+mj-lt"/>
                    <a:sym typeface="Segoe UI" pitchFamily="34" charset="0"/>
                  </a:rPr>
                  <a:t>“Area 2”</a:t>
                </a:r>
                <a:endParaRPr lang="en-US" altLang="en-US" sz="2000" dirty="0">
                  <a:latin typeface="+mj-lt"/>
                  <a:sym typeface="Calibri" pitchFamily="34" charset="0"/>
                </a:endParaRPr>
              </a:p>
            </p:txBody>
          </p:sp>
        </p:grpSp>
        <p:pic>
          <p:nvPicPr>
            <p:cNvPr id="103" name="图片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5700" y="2418626"/>
              <a:ext cx="787400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图片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6800" y="2418626"/>
              <a:ext cx="787400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84149" y="2769577"/>
              <a:ext cx="2351238" cy="185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" name="Group 111"/>
          <p:cNvGrpSpPr/>
          <p:nvPr/>
        </p:nvGrpSpPr>
        <p:grpSpPr>
          <a:xfrm>
            <a:off x="0" y="1154754"/>
            <a:ext cx="5997575" cy="5270500"/>
            <a:chOff x="0" y="1154754"/>
            <a:chExt cx="5997575" cy="5270500"/>
          </a:xfrm>
        </p:grpSpPr>
        <p:grpSp>
          <p:nvGrpSpPr>
            <p:cNvPr id="100" name="组合 46"/>
            <p:cNvGrpSpPr>
              <a:grpSpLocks/>
            </p:cNvGrpSpPr>
            <p:nvPr/>
          </p:nvGrpSpPr>
          <p:grpSpPr bwMode="auto">
            <a:xfrm>
              <a:off x="100013" y="1154754"/>
              <a:ext cx="5897562" cy="5270500"/>
              <a:chOff x="0" y="0"/>
              <a:chExt cx="5997388" cy="5271247"/>
            </a:xfrm>
          </p:grpSpPr>
          <p:sp>
            <p:nvSpPr>
              <p:cNvPr id="101" name="Tit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97388" cy="5271247"/>
              </a:xfrm>
              <a:prstGeom prst="rect">
                <a:avLst/>
              </a:prstGeom>
              <a:solidFill>
                <a:srgbClr val="7AC143">
                  <a:alpha val="2705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Arial" pitchFamily="34" charset="0"/>
                  <a:buNone/>
                </a:pPr>
                <a:endParaRPr lang="en-US" altLang="en-US" sz="8800" b="1">
                  <a:solidFill>
                    <a:srgbClr val="FFFFFF"/>
                  </a:solidFill>
                  <a:latin typeface="Myriad Pro Light" pitchFamily="34" charset="0"/>
                  <a:ea typeface="Microsoft YaHei" pitchFamily="34" charset="-122"/>
                  <a:sym typeface="Myriad Pro Light" pitchFamily="34" charset="0"/>
                </a:endParaRPr>
              </a:p>
            </p:txBody>
          </p:sp>
          <p:sp>
            <p:nvSpPr>
              <p:cNvPr id="102" name="矩形 48"/>
              <p:cNvSpPr>
                <a:spLocks noChangeArrowheads="1"/>
              </p:cNvSpPr>
              <p:nvPr/>
            </p:nvSpPr>
            <p:spPr bwMode="auto">
              <a:xfrm>
                <a:off x="2167410" y="62902"/>
                <a:ext cx="1936929" cy="58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en-US" sz="3200" dirty="0" smtClean="0">
                    <a:latin typeface="+mj-lt"/>
                    <a:sym typeface="Segoe UI" pitchFamily="34" charset="0"/>
                  </a:rPr>
                  <a:t>“Area 1”</a:t>
                </a:r>
                <a:endParaRPr lang="en-US" altLang="en-US" sz="2000" dirty="0">
                  <a:latin typeface="+mj-lt"/>
                  <a:sym typeface="Calibri" pitchFamily="34" charset="0"/>
                </a:endParaRPr>
              </a:p>
            </p:txBody>
          </p:sp>
        </p:grpSp>
        <p:pic>
          <p:nvPicPr>
            <p:cNvPr id="104" name="图片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0693" y="2510700"/>
              <a:ext cx="654050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图片 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4693" y="2563088"/>
              <a:ext cx="619125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图片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5743" y="2536100"/>
              <a:ext cx="654050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8143" y="1261607"/>
              <a:ext cx="1719432" cy="15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077580"/>
              <a:ext cx="1895841" cy="155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" name="TextBox 21"/>
          <p:cNvSpPr>
            <a:spLocks noChangeArrowheads="1"/>
          </p:cNvSpPr>
          <p:nvPr/>
        </p:nvSpPr>
        <p:spPr bwMode="auto">
          <a:xfrm>
            <a:off x="12700" y="4558354"/>
            <a:ext cx="12182475" cy="1866900"/>
          </a:xfrm>
          <a:prstGeom prst="rect">
            <a:avLst/>
          </a:prstGeom>
          <a:solidFill>
            <a:srgbClr val="7AC14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dirty="0" smtClean="0">
                <a:solidFill>
                  <a:srgbClr val="FFFFFF"/>
                </a:solidFill>
                <a:latin typeface="Myriad Pro Light" pitchFamily="34" charset="0"/>
                <a:ea typeface="Microsoft YaHei" pitchFamily="34" charset="-122"/>
                <a:sym typeface="Myriad Pro Light" pitchFamily="34" charset="0"/>
              </a:rPr>
              <a:t>Automatically synchronizing the data between devices and server among the same “Area”  to ensure the information are updated.</a:t>
            </a:r>
            <a:endParaRPr lang="zh-CN" altLang="en-US" sz="3200" dirty="0">
              <a:solidFill>
                <a:srgbClr val="FFFFFF"/>
              </a:solidFill>
              <a:latin typeface="Myriad Pro Light" pitchFamily="34" charset="0"/>
              <a:ea typeface="Microsoft YaHei" pitchFamily="34" charset="-122"/>
              <a:sym typeface="Myriad Pro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1104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Auto-Synchronization of Attendance &amp; Data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314268" y="1093470"/>
            <a:ext cx="9531924" cy="5764530"/>
            <a:chOff x="1314268" y="1093470"/>
            <a:chExt cx="9531924" cy="5764530"/>
          </a:xfrm>
        </p:grpSpPr>
        <p:pic>
          <p:nvPicPr>
            <p:cNvPr id="22" name="Picture 21" descr="sync-01-01.png"/>
            <p:cNvPicPr>
              <a:picLocks noChangeAspect="1"/>
            </p:cNvPicPr>
            <p:nvPr/>
          </p:nvPicPr>
          <p:blipFill>
            <a:blip r:embed="rId4"/>
            <a:srcRect t="19352"/>
            <a:stretch>
              <a:fillRect/>
            </a:stretch>
          </p:blipFill>
          <p:spPr>
            <a:xfrm>
              <a:off x="1314268" y="1416636"/>
              <a:ext cx="9531924" cy="5441364"/>
            </a:xfrm>
            <a:prstGeom prst="rect">
              <a:avLst/>
            </a:prstGeom>
          </p:spPr>
        </p:pic>
        <p:sp>
          <p:nvSpPr>
            <p:cNvPr id="23" name="矩形 48"/>
            <p:cNvSpPr>
              <a:spLocks noChangeArrowheads="1"/>
            </p:cNvSpPr>
            <p:nvPr/>
          </p:nvSpPr>
          <p:spPr bwMode="auto">
            <a:xfrm>
              <a:off x="5269967" y="1093470"/>
              <a:ext cx="16882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en-US" sz="2800" b="1" dirty="0" smtClean="0">
                  <a:latin typeface="+mj-lt"/>
                  <a:sym typeface="Segoe UI" pitchFamily="34" charset="0"/>
                </a:rPr>
                <a:t>“Area 1”</a:t>
              </a:r>
              <a:endParaRPr lang="en-US" altLang="en-US" sz="1800" b="1" dirty="0">
                <a:latin typeface="+mj-lt"/>
                <a:sym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28597" y="3378923"/>
            <a:ext cx="2247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474B4F"/>
                </a:solidFill>
                <a:latin typeface="Century Gothic" pitchFamily="34" charset="0"/>
              </a:rPr>
              <a:t>Devices and Personnel in same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“Area”  </a:t>
            </a:r>
            <a:r>
              <a:rPr lang="en-US" sz="2100" dirty="0" smtClean="0">
                <a:solidFill>
                  <a:srgbClr val="474B4F"/>
                </a:solidFill>
                <a:latin typeface="Century Gothic" pitchFamily="34" charset="0"/>
              </a:rPr>
              <a:t>will keep data synchronization</a:t>
            </a:r>
            <a:r>
              <a:rPr lang="en-US" sz="2000" dirty="0" smtClean="0">
                <a:solidFill>
                  <a:srgbClr val="474B4F"/>
                </a:solidFill>
                <a:latin typeface="Century Gothic" pitchFamily="34" charset="0"/>
              </a:rPr>
              <a:t>.</a:t>
            </a:r>
            <a:endParaRPr lang="en-US" sz="2000" dirty="0">
              <a:solidFill>
                <a:srgbClr val="474B4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231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E-mail Notification Alerts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Moni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42" y="2845045"/>
            <a:ext cx="4325079" cy="3450344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033" y="1805588"/>
            <a:ext cx="2601913" cy="18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7526214" y="2508979"/>
            <a:ext cx="3516924" cy="3135683"/>
            <a:chOff x="7526214" y="2508979"/>
            <a:chExt cx="3516924" cy="3135683"/>
          </a:xfrm>
          <a:solidFill>
            <a:srgbClr val="7AC143">
              <a:alpha val="28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7526214" y="2508979"/>
              <a:ext cx="3516924" cy="3135683"/>
            </a:xfrm>
            <a:prstGeom prst="roundRect">
              <a:avLst/>
            </a:prstGeom>
            <a:grpFill/>
            <a:ln w="28575">
              <a:solidFill>
                <a:srgbClr val="7AC143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1193" y="2831124"/>
              <a:ext cx="298938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E-mail notifications are sent to employees for attendance alerts in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case of late, early leave, and absence.</a:t>
              </a:r>
              <a:endParaRPr lang="zh-CN" altLang="en-US" sz="2200" dirty="0">
                <a:latin typeface="+mj-lt"/>
                <a:sym typeface="Myriad Pro Light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7675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Employee Self-Service Enquiry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7526214" y="2508979"/>
            <a:ext cx="3516924" cy="3135683"/>
            <a:chOff x="7526214" y="2508979"/>
            <a:chExt cx="3516924" cy="3135683"/>
          </a:xfrm>
          <a:solidFill>
            <a:srgbClr val="7AC143">
              <a:alpha val="28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7526214" y="2508979"/>
              <a:ext cx="3516924" cy="3135683"/>
            </a:xfrm>
            <a:prstGeom prst="roundRect">
              <a:avLst/>
            </a:prstGeom>
            <a:grpFill/>
            <a:ln w="28575">
              <a:solidFill>
                <a:srgbClr val="7AC143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1193" y="2831124"/>
              <a:ext cx="298938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latin typeface="+mj-lt"/>
                  <a:sym typeface="Myriad Pro Light" pitchFamily="34" charset="0"/>
                </a:rPr>
                <a:t>Employees can:</a:t>
              </a:r>
              <a:endParaRPr lang="en-US" altLang="zh-CN" sz="2200" dirty="0" smtClean="0">
                <a:latin typeface="+mj-lt"/>
                <a:sym typeface="Myriad Pro Light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200" dirty="0" smtClean="0">
                  <a:latin typeface="+mj-lt"/>
                  <a:sym typeface="Myriad Pro Light" pitchFamily="34" charset="0"/>
                </a:rPr>
                <a:t>• Apply leave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200" dirty="0" smtClean="0">
                  <a:latin typeface="+mj-lt"/>
                  <a:sym typeface="Myriad Pro Light" pitchFamily="34" charset="0"/>
                </a:rPr>
                <a:t>• Apply manual punch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200" dirty="0" smtClean="0">
                  <a:latin typeface="+mj-lt"/>
                  <a:sym typeface="Myriad Pro Light" pitchFamily="34" charset="0"/>
                </a:rPr>
                <a:t>• Self Report Enquire</a:t>
              </a:r>
              <a:endParaRPr lang="zh-CN" altLang="en-US" sz="2200" dirty="0">
                <a:latin typeface="+mj-lt"/>
                <a:sym typeface="Myriad Pro Light" pitchFamily="34" charset="0"/>
              </a:endParaRPr>
            </a:p>
          </p:txBody>
        </p:sp>
      </p:grpSp>
      <p:pic>
        <p:nvPicPr>
          <p:cNvPr id="15" name="Picture 14" descr="employee-01-01.png"/>
          <p:cNvPicPr>
            <a:picLocks noChangeAspect="1"/>
          </p:cNvPicPr>
          <p:nvPr/>
        </p:nvPicPr>
        <p:blipFill>
          <a:blip r:embed="rId4"/>
          <a:srcRect l="14470" t="13415" r="8188" b="12806"/>
          <a:stretch>
            <a:fillRect/>
          </a:stretch>
        </p:blipFill>
        <p:spPr>
          <a:xfrm>
            <a:off x="624950" y="2413745"/>
            <a:ext cx="6284259" cy="44971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62693" y="1177988"/>
            <a:ext cx="2392426" cy="2031205"/>
            <a:chOff x="562693" y="1177988"/>
            <a:chExt cx="2392426" cy="2031205"/>
          </a:xfrm>
        </p:grpSpPr>
        <p:pic>
          <p:nvPicPr>
            <p:cNvPr id="16" name="Picture 15" descr="icon-0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93" y="1177988"/>
              <a:ext cx="2392426" cy="1794769"/>
            </a:xfrm>
            <a:prstGeom prst="rect">
              <a:avLst/>
            </a:prstGeom>
          </p:spPr>
        </p:pic>
        <p:sp>
          <p:nvSpPr>
            <p:cNvPr id="17" name="Chevron 16"/>
            <p:cNvSpPr/>
            <p:nvPr/>
          </p:nvSpPr>
          <p:spPr>
            <a:xfrm rot="16200000">
              <a:off x="1565018" y="2804747"/>
              <a:ext cx="378069" cy="430823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1" y="1350821"/>
            <a:ext cx="1388609" cy="1858372"/>
            <a:chOff x="3048001" y="1350821"/>
            <a:chExt cx="1388609" cy="1858372"/>
          </a:xfrm>
        </p:grpSpPr>
        <p:sp>
          <p:nvSpPr>
            <p:cNvPr id="18" name="Chevron 17"/>
            <p:cNvSpPr/>
            <p:nvPr/>
          </p:nvSpPr>
          <p:spPr>
            <a:xfrm rot="16200000">
              <a:off x="3531003" y="2804747"/>
              <a:ext cx="378069" cy="430823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9" name="Picture 18" descr="icon-02-01.png"/>
            <p:cNvPicPr>
              <a:picLocks noChangeAspect="1"/>
            </p:cNvPicPr>
            <p:nvPr/>
          </p:nvPicPr>
          <p:blipFill>
            <a:blip r:embed="rId6"/>
            <a:srcRect l="21642" t="19426" r="21657"/>
            <a:stretch>
              <a:fillRect/>
            </a:stretch>
          </p:blipFill>
          <p:spPr>
            <a:xfrm>
              <a:off x="3048001" y="1350821"/>
              <a:ext cx="1388609" cy="148030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962017" y="1388708"/>
            <a:ext cx="1295328" cy="1820485"/>
            <a:chOff x="4962017" y="1388708"/>
            <a:chExt cx="1295328" cy="1820485"/>
          </a:xfrm>
        </p:grpSpPr>
        <p:pic>
          <p:nvPicPr>
            <p:cNvPr id="20" name="Picture 19" descr="icon-03-01.png"/>
            <p:cNvPicPr>
              <a:picLocks noChangeAspect="1"/>
            </p:cNvPicPr>
            <p:nvPr/>
          </p:nvPicPr>
          <p:blipFill>
            <a:blip r:embed="rId7"/>
            <a:srcRect l="23028" t="13071" r="22879" b="13651"/>
            <a:stretch>
              <a:fillRect/>
            </a:stretch>
          </p:blipFill>
          <p:spPr>
            <a:xfrm>
              <a:off x="4962017" y="1388708"/>
              <a:ext cx="1295328" cy="1316392"/>
            </a:xfrm>
            <a:prstGeom prst="rect">
              <a:avLst/>
            </a:prstGeom>
          </p:spPr>
        </p:pic>
        <p:sp>
          <p:nvSpPr>
            <p:cNvPr id="22" name="Chevron 21"/>
            <p:cNvSpPr/>
            <p:nvPr/>
          </p:nvSpPr>
          <p:spPr>
            <a:xfrm rot="16200000">
              <a:off x="5427785" y="2804747"/>
              <a:ext cx="378069" cy="430823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24950" y="213873"/>
            <a:ext cx="616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7AC143"/>
                </a:solidFill>
              </a:rPr>
              <a:t>Multiple Admin Privilege</a:t>
            </a:r>
            <a:endParaRPr kumimoji="1" lang="zh-CN" altLang="en-US" sz="4000" b="1" dirty="0">
              <a:solidFill>
                <a:srgbClr val="7AC143"/>
              </a:solidFill>
            </a:endParaRPr>
          </a:p>
        </p:txBody>
      </p:sp>
      <p:cxnSp>
        <p:nvCxnSpPr>
          <p:cNvPr id="8" name="直线连接符 2"/>
          <p:cNvCxnSpPr/>
          <p:nvPr/>
        </p:nvCxnSpPr>
        <p:spPr>
          <a:xfrm>
            <a:off x="527538" y="329885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7526214" y="2508979"/>
            <a:ext cx="3516924" cy="3135683"/>
            <a:chOff x="7526214" y="2508979"/>
            <a:chExt cx="3516924" cy="3135683"/>
          </a:xfrm>
          <a:solidFill>
            <a:srgbClr val="7AC143">
              <a:alpha val="28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7526214" y="2508979"/>
              <a:ext cx="3516924" cy="3135683"/>
            </a:xfrm>
            <a:prstGeom prst="roundRect">
              <a:avLst/>
            </a:prstGeom>
            <a:grpFill/>
            <a:ln w="28575">
              <a:solidFill>
                <a:srgbClr val="7AC143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1193" y="2678724"/>
              <a:ext cx="29893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 smtClean="0">
                  <a:latin typeface="+mj-lt"/>
                  <a:sym typeface="Myriad Pro Light" pitchFamily="34" charset="0"/>
                </a:rPr>
                <a:t>Multiple admin can be set to manage different privilege in the software. Admin will get a list of employee’s attendance including the number of late and absences.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40" y="1739901"/>
            <a:ext cx="6216020" cy="3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648"/>
      </a:dk2>
      <a:lt2>
        <a:srgbClr val="E7E6E6"/>
      </a:lt2>
      <a:accent1>
        <a:srgbClr val="7AC143"/>
      </a:accent1>
      <a:accent2>
        <a:srgbClr val="ED5326"/>
      </a:accent2>
      <a:accent3>
        <a:srgbClr val="954F72"/>
      </a:accent3>
      <a:accent4>
        <a:srgbClr val="ED7D31"/>
      </a:accent4>
      <a:accent5>
        <a:srgbClr val="01464B"/>
      </a:accent5>
      <a:accent6>
        <a:srgbClr val="7AC143"/>
      </a:accent6>
      <a:hlink>
        <a:srgbClr val="D8D8D8"/>
      </a:hlink>
      <a:folHlink>
        <a:srgbClr val="7AC143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3081</TotalTime>
  <Words>626</Words>
  <Application>Microsoft Office PowerPoint</Application>
  <PresentationFormat>Custom</PresentationFormat>
  <Paragraphs>171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Century Gothic</vt:lpstr>
      <vt:lpstr>微软雅黑</vt:lpstr>
      <vt:lpstr>Myriad Pro</vt:lpstr>
      <vt:lpstr>Myriad Pro Light</vt:lpstr>
      <vt:lpstr>Segoe UI</vt:lpstr>
      <vt:lpstr>Ostrich Sans Rounded</vt:lpstr>
      <vt:lpstr>Calibri</vt:lpstr>
      <vt:lpstr>SimSun</vt:lpstr>
      <vt:lpstr>Segoe UI Light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黑白简约产品简介</dc:title>
  <dc:creator>yang</dc:creator>
  <cp:lastModifiedBy>ZKTrainer</cp:lastModifiedBy>
  <cp:revision>380</cp:revision>
  <dcterms:created xsi:type="dcterms:W3CDTF">2010-04-12T23:12:00Z</dcterms:created>
  <dcterms:modified xsi:type="dcterms:W3CDTF">2017-04-20T07:10:04Z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2052-10.1.0.5866</vt:lpwstr>
  </property>
</Properties>
</file>